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10" r:id="rId3"/>
    <p:sldId id="307" r:id="rId4"/>
    <p:sldId id="259" r:id="rId5"/>
    <p:sldId id="270" r:id="rId6"/>
    <p:sldId id="258" r:id="rId7"/>
    <p:sldId id="260" r:id="rId8"/>
    <p:sldId id="262" r:id="rId9"/>
    <p:sldId id="263" r:id="rId10"/>
    <p:sldId id="303" r:id="rId11"/>
    <p:sldId id="264" r:id="rId12"/>
    <p:sldId id="265" r:id="rId13"/>
    <p:sldId id="266" r:id="rId14"/>
    <p:sldId id="299" r:id="rId15"/>
    <p:sldId id="301" r:id="rId16"/>
    <p:sldId id="271" r:id="rId17"/>
    <p:sldId id="273" r:id="rId18"/>
    <p:sldId id="272" r:id="rId19"/>
    <p:sldId id="274" r:id="rId20"/>
    <p:sldId id="268" r:id="rId21"/>
    <p:sldId id="275" r:id="rId22"/>
    <p:sldId id="276" r:id="rId23"/>
    <p:sldId id="288" r:id="rId24"/>
    <p:sldId id="277" r:id="rId25"/>
    <p:sldId id="278" r:id="rId26"/>
    <p:sldId id="279" r:id="rId27"/>
    <p:sldId id="280" r:id="rId28"/>
    <p:sldId id="282" r:id="rId29"/>
    <p:sldId id="302" r:id="rId30"/>
    <p:sldId id="283" r:id="rId31"/>
    <p:sldId id="306" r:id="rId32"/>
    <p:sldId id="284" r:id="rId33"/>
    <p:sldId id="286" r:id="rId34"/>
    <p:sldId id="285" r:id="rId35"/>
    <p:sldId id="294" r:id="rId36"/>
    <p:sldId id="287" r:id="rId37"/>
    <p:sldId id="30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06" autoAdjust="0"/>
  </p:normalViewPr>
  <p:slideViewPr>
    <p:cSldViewPr>
      <p:cViewPr varScale="1">
        <p:scale>
          <a:sx n="86" d="100"/>
          <a:sy n="8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D7857-73E1-4864-968E-04087705CEA7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C09E-D7C1-43FA-A23E-E4D0EF8EAF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8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C09E-D7C1-43FA-A23E-E4D0EF8EAF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Uwaga</a:t>
            </a:r>
            <a:r>
              <a:rPr lang="pl-PL" baseline="0" dirty="0" smtClean="0"/>
              <a:t> 1: </a:t>
            </a:r>
            <a:r>
              <a:rPr lang="pl-PL" dirty="0" smtClean="0"/>
              <a:t>(takich działań jest wiele i nie chcę ich duplikować)</a:t>
            </a:r>
          </a:p>
          <a:p>
            <a:r>
              <a:rPr lang="pl-PL" dirty="0" smtClean="0"/>
              <a:t>Uwaga 2: </a:t>
            </a:r>
            <a:r>
              <a:rPr lang="pl-PL" sz="1200" dirty="0" smtClean="0"/>
              <a:t>(to skutkowałoby konfliktem interesów dla ekspertów)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C09E-D7C1-43FA-A23E-E4D0EF8EAF3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687B-CA01-47B7-A46E-E43CEF9DCC9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687B-CA01-47B7-A46E-E43CEF9DCC9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C09E-D7C1-43FA-A23E-E4D0EF8EAF3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0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6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3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1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2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5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9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B959-6B5D-4147-A8C3-E281217FFB22}" type="datetimeFigureOut">
              <a:rPr lang="en-US" smtClean="0"/>
              <a:pPr/>
              <a:t>2014-04-03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5A83-CE36-4034-AA0C-E7E333310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imcb.genesilico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ranty@genesilico.p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simonpj/papers/Proposal.html" TargetMode="External"/><Relationship Id="rId2" Type="http://schemas.openxmlformats.org/officeDocument/2006/relationships/hyperlink" Target="http://rmn.org.pl/publikacj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fsp.org/funding/art-grantsmanship" TargetMode="External"/><Relationship Id="rId5" Type="http://schemas.openxmlformats.org/officeDocument/2006/relationships/hyperlink" Target="https://grants.nih.gov/grants/grant_tips.htm" TargetMode="External"/><Relationship Id="rId4" Type="http://schemas.openxmlformats.org/officeDocument/2006/relationships/hyperlink" Target="http://www.nsf.gov/pubs/1998/nsf9891/nsf9891.htm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granty@genesilico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-mix2013.klub-fnp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192" y="2915875"/>
            <a:ext cx="8136904" cy="3024336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Janusz M. Bujnicki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Międzynarodowy Instytut Biologii Molekularnej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Komórkowej w Warszawie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Wydział Biologii,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Uniwersytet im. Adama Mickiewicza w </a:t>
            </a:r>
            <a:r>
              <a:rPr lang="pl-PL" dirty="0" smtClean="0">
                <a:solidFill>
                  <a:schemeClr val="tx1"/>
                </a:solidFill>
              </a:rPr>
              <a:t>Poznaniu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2014.03.26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591466"/>
            <a:ext cx="5437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rgbClr val="FF0000"/>
                </a:solidFill>
              </a:rPr>
              <a:t>Akcja</a:t>
            </a:r>
            <a:r>
              <a:rPr lang="pl-PL" sz="4800" b="1" dirty="0" smtClean="0"/>
              <a:t> </a:t>
            </a:r>
          </a:p>
          <a:p>
            <a:r>
              <a:rPr lang="pl-PL" sz="4800" b="1" dirty="0" smtClean="0">
                <a:solidFill>
                  <a:srgbClr val="0000FF"/>
                </a:solidFill>
              </a:rPr>
              <a:t>Więcej Dobrej Nauki</a:t>
            </a:r>
            <a:endParaRPr lang="en-US" sz="48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13" y="0"/>
            <a:ext cx="2563689" cy="27525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913" y="2515765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Logo: fotolia.com</a:t>
            </a:r>
          </a:p>
          <a:p>
            <a:r>
              <a:rPr lang="pl-PL" sz="1000" dirty="0" smtClean="0">
                <a:solidFill>
                  <a:schemeClr val="bg1">
                    <a:lumMod val="50000"/>
                  </a:schemeClr>
                </a:solidFill>
              </a:rPr>
              <a:t>Licencja: royalty free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dirty="0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Etap 2  </a:t>
            </a:r>
            <a:r>
              <a:rPr lang="pl-PL" sz="2200" b="1" dirty="0" smtClean="0"/>
              <a:t>Warsztaty/konsultacje w MIBMiK w Warszawie</a:t>
            </a:r>
            <a:r>
              <a:rPr lang="pl-PL" sz="2200" dirty="0"/>
              <a:t> </a:t>
            </a:r>
            <a:r>
              <a:rPr lang="pl-PL" sz="2200" dirty="0" smtClean="0"/>
              <a:t>(</a:t>
            </a:r>
            <a:r>
              <a:rPr lang="pl-PL" sz="2200" b="1" dirty="0"/>
              <a:t>m</a:t>
            </a:r>
            <a:r>
              <a:rPr lang="pl-PL" sz="2200" b="1" dirty="0" smtClean="0"/>
              <a:t>aj 2014)</a:t>
            </a:r>
            <a:endParaRPr lang="pl-PL" sz="2200" dirty="0" smtClean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200" dirty="0" smtClean="0"/>
              <a:t>Rozmowy z ekspertami 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200" dirty="0" smtClean="0"/>
              <a:t>Szczegółowe omówienie własnych projektów i otrzymanych recenzji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200" b="1" dirty="0" smtClean="0"/>
              <a:t>Przed 17.06.2014!  - </a:t>
            </a:r>
            <a:r>
              <a:rPr lang="pl-PL" sz="2200" dirty="0" smtClean="0"/>
              <a:t>termin składania wniosków do NCN </a:t>
            </a:r>
          </a:p>
          <a:p>
            <a:pPr marL="180975" indent="-180975">
              <a:buNone/>
              <a:tabLst>
                <a:tab pos="2511425" algn="l"/>
              </a:tabLst>
            </a:pPr>
            <a:r>
              <a:rPr lang="pl-PL" sz="2200" dirty="0" smtClean="0"/>
              <a:t>		na konkursy OPUS, PRELUDIUM i SONATA</a:t>
            </a:r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Etap 3  </a:t>
            </a:r>
            <a:r>
              <a:rPr lang="pl-PL" sz="2200" b="1" dirty="0" smtClean="0"/>
              <a:t>Konsultacje po ogłoszeniu wyników konkursów NCN</a:t>
            </a:r>
            <a:endParaRPr lang="pl-PL" sz="2200" dirty="0" smtClean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200" dirty="0" smtClean="0"/>
              <a:t>Dla uczestników, którzy nie otrzymają grantu </a:t>
            </a:r>
            <a:br>
              <a:rPr lang="pl-PL" sz="2200" dirty="0" smtClean="0"/>
            </a:br>
            <a:r>
              <a:rPr lang="pl-PL" sz="2200" dirty="0" smtClean="0"/>
              <a:t>i będą chcieli omówić nowe recenzje 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200" dirty="0" smtClean="0"/>
              <a:t>Dla kolejnych zainteresowanych – szansa spotkania z ekspertami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b="1" dirty="0" smtClean="0"/>
              <a:t>Rekrutacja: </a:t>
            </a:r>
            <a:r>
              <a:rPr lang="pl-PL" sz="2600" b="1" dirty="0" smtClean="0">
                <a:solidFill>
                  <a:srgbClr val="FF0000"/>
                </a:solidFill>
              </a:rPr>
              <a:t>koniec marca / początek kwietnia 2014 </a:t>
            </a:r>
            <a:br>
              <a:rPr lang="pl-PL" sz="2600" b="1" dirty="0" smtClean="0">
                <a:solidFill>
                  <a:srgbClr val="FF0000"/>
                </a:solidFill>
              </a:rPr>
            </a:br>
            <a:r>
              <a:rPr lang="pl-PL" sz="2600" dirty="0" smtClean="0"/>
              <a:t>przez </a:t>
            </a:r>
            <a:r>
              <a:rPr lang="pl-PL" sz="2600" dirty="0" smtClean="0">
                <a:hlinkClick r:id="rId2"/>
              </a:rPr>
              <a:t>http://genesilico.pl</a:t>
            </a:r>
            <a:endParaRPr lang="pl-PL" sz="2200" dirty="0" smtClean="0"/>
          </a:p>
          <a:p>
            <a:pPr marL="0" indent="0"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600" dirty="0" smtClean="0"/>
              <a:t>Niezbędne dane:</a:t>
            </a:r>
          </a:p>
          <a:p>
            <a:pPr>
              <a:buFont typeface="Calibri" pitchFamily="34" charset="0"/>
              <a:buChar char="‐"/>
            </a:pPr>
            <a:r>
              <a:rPr lang="pl-PL" sz="2200" dirty="0"/>
              <a:t>z</a:t>
            </a:r>
            <a:r>
              <a:rPr lang="pl-PL" sz="2200" dirty="0" smtClean="0"/>
              <a:t>łożony wcześniej wniosek (NIE rozpatrywany akualnie!)</a:t>
            </a:r>
          </a:p>
          <a:p>
            <a:pPr>
              <a:buFont typeface="Calibri" pitchFamily="34" charset="0"/>
              <a:buChar char="‐"/>
            </a:pPr>
            <a:r>
              <a:rPr lang="pl-PL" sz="2200" dirty="0"/>
              <a:t>i</a:t>
            </a:r>
            <a:r>
              <a:rPr lang="pl-PL" sz="2200" dirty="0" smtClean="0"/>
              <a:t>nformacje o ocenie, recenzje wniosku</a:t>
            </a:r>
          </a:p>
          <a:p>
            <a:pPr>
              <a:buFont typeface="Calibri" pitchFamily="34" charset="0"/>
              <a:buChar char="‐"/>
            </a:pPr>
            <a:r>
              <a:rPr lang="pl-PL" sz="2200" dirty="0"/>
              <a:t>w</a:t>
            </a:r>
            <a:r>
              <a:rPr lang="pl-PL" sz="2200" dirty="0" smtClean="0"/>
              <a:t> razie niewielkiej ilości chętnych rozważane będą także </a:t>
            </a:r>
            <a:br>
              <a:rPr lang="pl-PL" sz="2200" dirty="0" smtClean="0"/>
            </a:br>
            <a:r>
              <a:rPr lang="pl-PL" sz="2200" dirty="0" smtClean="0"/>
              <a:t>aplikacje od osób, które prześlą nowo napisany wniosek</a:t>
            </a:r>
          </a:p>
          <a:p>
            <a:pPr>
              <a:buNone/>
            </a:pPr>
            <a:endParaRPr lang="pl-PL" sz="2200" dirty="0" smtClean="0"/>
          </a:p>
          <a:p>
            <a:pPr marL="0" indent="0">
              <a:buNone/>
            </a:pPr>
            <a:r>
              <a:rPr lang="pl-PL" sz="2600" b="1" dirty="0" smtClean="0"/>
              <a:t>Szczegółowe informacje: </a:t>
            </a:r>
            <a:r>
              <a:rPr lang="pl-PL" sz="2600" dirty="0" smtClean="0"/>
              <a:t>w drugiej połowie marca</a:t>
            </a:r>
            <a:endParaRPr lang="pl-PL" sz="2600" dirty="0"/>
          </a:p>
          <a:p>
            <a:pPr marL="0" indent="0">
              <a:buNone/>
            </a:pPr>
            <a:r>
              <a:rPr lang="pl-PL" sz="2600" b="1" dirty="0" smtClean="0"/>
              <a:t>Wyniki naboru na warsztaty: </a:t>
            </a:r>
            <a:r>
              <a:rPr lang="pl-PL" sz="2600" dirty="0" smtClean="0"/>
              <a:t>przez końcem kwietnia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3400" b="1" dirty="0" smtClean="0"/>
              <a:t>Nie łudzę się, że:</a:t>
            </a:r>
          </a:p>
          <a:p>
            <a:pPr>
              <a:spcBef>
                <a:spcPts val="600"/>
              </a:spcBef>
              <a:buFont typeface="Calibri" pitchFamily="34" charset="0"/>
              <a:buChar char="‐"/>
            </a:pPr>
            <a:r>
              <a:rPr lang="pl-PL" dirty="0" smtClean="0"/>
              <a:t>akcja „Więcej Dobrej Nauki” jednorazowo przyniesie stałą poprawę</a:t>
            </a:r>
            <a:br>
              <a:rPr lang="pl-PL" dirty="0" smtClean="0"/>
            </a:br>
            <a:r>
              <a:rPr lang="pl-PL" dirty="0" smtClean="0"/>
              <a:t>jakości wniosków grantowych w całym kraju</a:t>
            </a:r>
          </a:p>
          <a:p>
            <a:pPr>
              <a:spcBef>
                <a:spcPts val="1800"/>
              </a:spcBef>
              <a:buFont typeface="Calibri" pitchFamily="34" charset="0"/>
              <a:buChar char="‐"/>
            </a:pPr>
            <a:r>
              <a:rPr lang="pl-PL" dirty="0" smtClean="0"/>
              <a:t>wszyscy uczestnicy napiszą dużo lepsze wnioski, </a:t>
            </a:r>
            <a:br>
              <a:rPr lang="pl-PL" dirty="0" smtClean="0"/>
            </a:br>
            <a:r>
              <a:rPr lang="pl-PL" dirty="0" smtClean="0"/>
              <a:t>i że wszystkie one zostaną sfinansowane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pl-PL" sz="3400" b="1" dirty="0" smtClean="0"/>
              <a:t>Mam głęboką nadzieję, </a:t>
            </a:r>
            <a:r>
              <a:rPr lang="pl-PL" sz="3400" dirty="0" smtClean="0"/>
              <a:t>że działanie to :</a:t>
            </a:r>
          </a:p>
          <a:p>
            <a:pPr>
              <a:spcBef>
                <a:spcPts val="600"/>
              </a:spcBef>
              <a:buFont typeface="Calibri" pitchFamily="34" charset="0"/>
              <a:buChar char="‐"/>
            </a:pPr>
            <a:r>
              <a:rPr lang="pl-PL" dirty="0" smtClean="0"/>
              <a:t>w osobach niedoświadczonych obudzi poczucie, że warto się starać </a:t>
            </a:r>
            <a:br>
              <a:rPr lang="pl-PL" dirty="0" smtClean="0"/>
            </a:br>
            <a:r>
              <a:rPr lang="pl-PL" dirty="0" smtClean="0"/>
              <a:t>i że można liczyć na bardziej doświadczonych kolegów i koleżanki</a:t>
            </a:r>
          </a:p>
          <a:p>
            <a:pPr>
              <a:spcBef>
                <a:spcPts val="1800"/>
              </a:spcBef>
              <a:buFont typeface="Calibri" pitchFamily="34" charset="0"/>
              <a:buChar char="‐"/>
            </a:pPr>
            <a:r>
              <a:rPr lang="pl-PL" dirty="0" smtClean="0"/>
              <a:t>a doświadczonym naukowcom przypomni </a:t>
            </a:r>
            <a:br>
              <a:rPr lang="pl-PL" dirty="0" smtClean="0"/>
            </a:br>
            <a:r>
              <a:rPr lang="pl-PL" dirty="0" smtClean="0"/>
              <a:t>że mogą niewielkim nakładem sił bardzo pomóc innym</a:t>
            </a:r>
            <a:br>
              <a:rPr lang="pl-PL" dirty="0" smtClean="0"/>
            </a:br>
            <a:endParaRPr lang="pl-PL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Bardzo chciałbym, żeby ta akcja nie tylko przysłużyła się polskiej nauce,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ale także pomogła w budowaniu kapitału społecznego w Polsce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Proszę o pytania, chętnie udzielę odpowiedzi.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razie potrzeby proszę o kontakt na adres:</a:t>
            </a:r>
          </a:p>
          <a:p>
            <a:pPr marL="0" indent="0" algn="ctr">
              <a:buNone/>
            </a:pPr>
            <a:r>
              <a:rPr lang="pl-PL" b="1" dirty="0" smtClean="0">
                <a:hlinkClick r:id="rId2"/>
              </a:rPr>
              <a:t>granty@genesilico.pl</a:t>
            </a:r>
            <a:r>
              <a:rPr lang="pl-PL" b="1" dirty="0" smtClean="0"/>
              <a:t> </a:t>
            </a:r>
            <a:endParaRPr lang="pl-PL" b="1" dirty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3326" y="2093702"/>
            <a:ext cx="1071570" cy="249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03326" y="2343264"/>
            <a:ext cx="1071570" cy="1215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603326" y="3558675"/>
            <a:ext cx="1071570" cy="27506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7229" y="1959223"/>
            <a:ext cx="1196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2400" dirty="0" smtClean="0"/>
              <a:t>wybitne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2679303"/>
            <a:ext cx="1848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2400" dirty="0" smtClean="0"/>
              <a:t>bardzo dobre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29488" y="4703164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2400" dirty="0" smtClean="0"/>
              <a:t>pozostałe</a:t>
            </a:r>
            <a:endParaRPr lang="en-US" sz="24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Typowa sytuacja </a:t>
            </a:r>
            <a:br>
              <a:rPr lang="pl-PL" b="1" dirty="0" smtClean="0">
                <a:solidFill>
                  <a:srgbClr val="0000FF"/>
                </a:solidFill>
              </a:rPr>
            </a:br>
            <a:r>
              <a:rPr lang="pl-PL" b="1" dirty="0" smtClean="0">
                <a:solidFill>
                  <a:srgbClr val="0000FF"/>
                </a:solidFill>
              </a:rPr>
              <a:t>w konkursach grantowych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7" y="1438706"/>
            <a:ext cx="266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 smtClean="0"/>
              <a:t>Projekty badawcze:</a:t>
            </a:r>
            <a:endParaRPr lang="en-US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2603326" y="2276872"/>
            <a:ext cx="3884000" cy="1181745"/>
            <a:chOff x="2603326" y="2276872"/>
            <a:chExt cx="3884000" cy="118174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603326" y="2839075"/>
              <a:ext cx="3840882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126455" y="2276872"/>
              <a:ext cx="2156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400" dirty="0" smtClean="0">
                  <a:solidFill>
                    <a:srgbClr val="00B050"/>
                  </a:solidFill>
                </a:rPr>
                <a:t>finansowane </a:t>
              </a:r>
              <a:r>
                <a:rPr lang="pl-PL" sz="2400" dirty="0" smtClean="0">
                  <a:solidFill>
                    <a:srgbClr val="00B050"/>
                  </a:solidFill>
                  <a:sym typeface="Wingdings" panose="05000000000000000000" pitchFamily="2" charset="2"/>
                </a:rPr>
                <a:t>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22072" y="2996952"/>
              <a:ext cx="2565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400" dirty="0" smtClean="0">
                  <a:solidFill>
                    <a:srgbClr val="FF0000"/>
                  </a:solidFill>
                </a:rPr>
                <a:t>nie finansowane </a:t>
              </a:r>
              <a:r>
                <a:rPr lang="pl-PL" sz="240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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344542" y="4585136"/>
            <a:ext cx="31656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B050"/>
                </a:solidFill>
              </a:rPr>
              <a:t>Jak dostać się</a:t>
            </a:r>
            <a:br>
              <a:rPr lang="pl-PL" sz="4000" b="1" dirty="0" smtClean="0">
                <a:solidFill>
                  <a:srgbClr val="00B050"/>
                </a:solidFill>
              </a:rPr>
            </a:br>
            <a:r>
              <a:rPr lang="pl-PL" sz="4000" b="1" dirty="0" smtClean="0">
                <a:solidFill>
                  <a:srgbClr val="00B050"/>
                </a:solidFill>
              </a:rPr>
              <a:t>„nad kreskę”?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4699" y="6581001"/>
            <a:ext cx="393005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/>
              <a:t>slajd inspirowany prezentacją prof. Stefana Dziembowskiego</a:t>
            </a:r>
            <a:endParaRPr lang="en-US" dirty="0"/>
          </a:p>
        </p:txBody>
      </p:sp>
      <p:sp>
        <p:nvSpPr>
          <p:cNvPr id="1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3201724"/>
            <a:ext cx="9144000" cy="2891572"/>
            <a:chOff x="0" y="3201724"/>
            <a:chExt cx="9144000" cy="28915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9928" y="3201725"/>
              <a:ext cx="4344144" cy="289157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48264" y="4876239"/>
              <a:ext cx="11657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00" dirty="0" smtClean="0">
                  <a:solidFill>
                    <a:schemeClr val="bg1">
                      <a:lumMod val="50000"/>
                    </a:schemeClr>
                  </a:solidFill>
                </a:rPr>
                <a:t>obraz: pxabay.com</a:t>
              </a:r>
              <a:br>
                <a:rPr lang="pl-PL" sz="10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l-PL" sz="1000" dirty="0" smtClean="0">
                  <a:solidFill>
                    <a:schemeClr val="bg1">
                      <a:lumMod val="50000"/>
                    </a:schemeClr>
                  </a:solidFill>
                </a:rPr>
                <a:t>licencja  CC0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3201724"/>
              <a:ext cx="914400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l-PL" b="1" dirty="0">
                <a:solidFill>
                  <a:srgbClr val="0000FF"/>
                </a:solidFill>
              </a:endParaRPr>
            </a:p>
            <a:p>
              <a:pPr algn="ctr"/>
              <a:r>
                <a:rPr lang="pl-PL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ZADANIE:</a:t>
              </a:r>
            </a:p>
            <a:p>
              <a:endParaRPr lang="pl-PL" sz="800" dirty="0">
                <a:solidFill>
                  <a:srgbClr val="0000FF"/>
                </a:solidFill>
              </a:endParaRPr>
            </a:p>
            <a:p>
              <a:pPr algn="ctr"/>
              <a:r>
                <a:rPr lang="pl-PL" sz="2400" dirty="0">
                  <a:solidFill>
                    <a:srgbClr val="FF0000"/>
                  </a:solidFill>
                </a:rPr>
                <a:t>1. Wyróżnić się pozytywnie z tłumu innych kandydatów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B050"/>
                </a:solidFill>
              </a:rPr>
              <a:t>Jak dostać się „nad kreskę” ?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1767695"/>
            <a:ext cx="820891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/>
              <a:t>Wniosek </a:t>
            </a:r>
            <a:r>
              <a:rPr lang="pl-PL" sz="2200" dirty="0"/>
              <a:t>nie jest oceniany sam w sobie, </a:t>
            </a:r>
            <a:r>
              <a:rPr lang="pl-PL" sz="2200" dirty="0" smtClean="0"/>
              <a:t>tylko </a:t>
            </a:r>
            <a:r>
              <a:rPr lang="pl-PL" sz="2200" dirty="0"/>
              <a:t>w odniesieniu do innych</a:t>
            </a:r>
          </a:p>
          <a:p>
            <a:endParaRPr lang="pl-PL" sz="2200" dirty="0" smtClean="0"/>
          </a:p>
          <a:p>
            <a:r>
              <a:rPr lang="pl-PL" sz="2200" dirty="0" smtClean="0"/>
              <a:t>Oceny są przyznawane przez konkretne osoby,</a:t>
            </a:r>
            <a:br>
              <a:rPr lang="pl-PL" sz="2200" dirty="0" smtClean="0"/>
            </a:br>
            <a:r>
              <a:rPr lang="pl-PL" sz="2200" dirty="0" smtClean="0"/>
              <a:t>ale decyzja jest często podejmowana  przez interdyscyplinarny panel</a:t>
            </a:r>
          </a:p>
          <a:p>
            <a:endParaRPr lang="pl-PL" sz="2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545037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2. Nie stracić  niepotrzebnie </a:t>
            </a:r>
            <a:r>
              <a:rPr lang="pl-PL" sz="2400" dirty="0" smtClean="0"/>
              <a:t>punktów z trywialnych </a:t>
            </a:r>
            <a:r>
              <a:rPr lang="pl-PL" sz="2400" dirty="0"/>
              <a:t>powodów!</a:t>
            </a:r>
            <a:endParaRPr lang="en-US" sz="2400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04699" y="6581001"/>
            <a:ext cx="393005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/>
              <a:t>slajd inspirowany prezentacją prof. Stefana Dziembowskiego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Wniosek </a:t>
            </a:r>
            <a:r>
              <a:rPr lang="pl-PL" sz="2800" dirty="0" smtClean="0"/>
              <a:t>ma przekonać instytucję grantową, że </a:t>
            </a:r>
            <a:br>
              <a:rPr lang="pl-PL" sz="2800" dirty="0" smtClean="0"/>
            </a:br>
            <a:r>
              <a:rPr lang="pl-PL" sz="2800" b="1" dirty="0" smtClean="0"/>
              <a:t>sfinansowanie planowanych badań </a:t>
            </a:r>
            <a:br>
              <a:rPr lang="pl-PL" sz="2800" b="1" dirty="0" smtClean="0"/>
            </a:br>
            <a:r>
              <a:rPr lang="pl-PL" sz="2800" b="1" dirty="0" smtClean="0"/>
              <a:t>będzie </a:t>
            </a:r>
            <a:r>
              <a:rPr lang="pl-PL" sz="2800" b="1" dirty="0"/>
              <a:t>dobrą </a:t>
            </a:r>
            <a:r>
              <a:rPr lang="pl-PL" sz="2800" b="1" dirty="0" smtClean="0"/>
              <a:t>inwestycją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Aby to się udało, trzeba spełnić trzy kryteria:</a:t>
            </a:r>
          </a:p>
          <a:p>
            <a:pPr marL="1079500" indent="-333375">
              <a:spcBef>
                <a:spcPts val="2400"/>
              </a:spcBef>
              <a:buAutoNum type="arabicPeriod"/>
            </a:pPr>
            <a:r>
              <a:rPr lang="pl-PL" sz="2800" b="1" dirty="0" smtClean="0">
                <a:solidFill>
                  <a:srgbClr val="FF0000"/>
                </a:solidFill>
              </a:rPr>
              <a:t>Dobry pomysł</a:t>
            </a:r>
          </a:p>
          <a:p>
            <a:pPr marL="1079500" indent="-333375">
              <a:spcBef>
                <a:spcPts val="2400"/>
              </a:spcBef>
              <a:buAutoNum type="arabicPeriod"/>
            </a:pPr>
            <a:r>
              <a:rPr lang="pl-PL" sz="2800" b="1" dirty="0" smtClean="0">
                <a:solidFill>
                  <a:srgbClr val="FF0000"/>
                </a:solidFill>
              </a:rPr>
              <a:t>Dobre uzasadnienie</a:t>
            </a:r>
          </a:p>
          <a:p>
            <a:pPr marL="1079500" indent="-333375">
              <a:spcBef>
                <a:spcPts val="2400"/>
              </a:spcBef>
              <a:buAutoNum type="arabicPeriod"/>
            </a:pPr>
            <a:r>
              <a:rPr lang="pl-PL" sz="2800" b="1" dirty="0" smtClean="0">
                <a:solidFill>
                  <a:srgbClr val="FF0000"/>
                </a:solidFill>
              </a:rPr>
              <a:t>Perfekcyjne przygotowanie dokumentacji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Najważniejsze reguły: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1. DOBRY POMYSŁ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Jasna </a:t>
            </a:r>
            <a:r>
              <a:rPr lang="pl-PL" sz="2800" b="1" dirty="0"/>
              <a:t>i </a:t>
            </a:r>
            <a:r>
              <a:rPr lang="pl-PL" sz="2800" b="1" dirty="0" smtClean="0"/>
              <a:t>zwięzła koncepcja </a:t>
            </a:r>
            <a:r>
              <a:rPr lang="pl-PL" sz="2800" dirty="0" smtClean="0"/>
              <a:t>badań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którą będzie odbierana jako atrakcyjna</a:t>
            </a:r>
            <a:br>
              <a:rPr lang="pl-PL" sz="2800" dirty="0" smtClean="0"/>
            </a:br>
            <a:r>
              <a:rPr lang="pl-PL" sz="2800" dirty="0" smtClean="0"/>
              <a:t>(zarówno przez specjalistów jak i niespecjalistów)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Pomysł musi być możliwy do wyrażenia </a:t>
            </a:r>
            <a:br>
              <a:rPr lang="pl-PL" sz="2800" dirty="0" smtClean="0"/>
            </a:br>
            <a:r>
              <a:rPr lang="pl-PL" sz="2800" b="1" dirty="0" smtClean="0"/>
              <a:t>w jednym zdaniu,</a:t>
            </a:r>
            <a:br>
              <a:rPr lang="pl-PL" sz="2800" b="1" dirty="0" smtClean="0"/>
            </a:br>
            <a:r>
              <a:rPr lang="pl-PL" sz="2800" b="1" dirty="0" smtClean="0"/>
              <a:t>jak i w postaci jednego akapitu</a:t>
            </a:r>
            <a:br>
              <a:rPr lang="pl-PL" sz="2800" b="1" dirty="0" smtClean="0"/>
            </a:br>
            <a:r>
              <a:rPr lang="pl-PL" sz="2800" b="1" dirty="0" smtClean="0"/>
              <a:t>jak i do rozwinięcia na kilka stron</a:t>
            </a:r>
            <a:endParaRPr lang="pl-PL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Najważniejsze reguły: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2. DOBRE UZASADNIENIE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Wytłumaczenie jak wymarzony cel będzie osiągnięty</a:t>
            </a:r>
            <a:br>
              <a:rPr lang="pl-PL" sz="2800" dirty="0" smtClean="0"/>
            </a:br>
            <a:r>
              <a:rPr lang="pl-PL" sz="2800" dirty="0" smtClean="0"/>
              <a:t>i dlaczego to właśnie zespół wnioskodawcy </a:t>
            </a:r>
            <a:br>
              <a:rPr lang="pl-PL" sz="2800" dirty="0" smtClean="0"/>
            </a:br>
            <a:r>
              <a:rPr lang="pl-PL" sz="2800" dirty="0" smtClean="0"/>
              <a:t>powinien otrzymać finansowanie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Uzasadnienie musi być możliwe do wyrażenia </a:t>
            </a:r>
            <a:br>
              <a:rPr lang="pl-PL" sz="2800" dirty="0" smtClean="0"/>
            </a:br>
            <a:r>
              <a:rPr lang="pl-PL" sz="2800" b="1" dirty="0" smtClean="0"/>
              <a:t>w jednym zdaniu,</a:t>
            </a:r>
            <a:br>
              <a:rPr lang="pl-PL" sz="2800" b="1" dirty="0" smtClean="0"/>
            </a:br>
            <a:r>
              <a:rPr lang="pl-PL" sz="2800" b="1" dirty="0" smtClean="0"/>
              <a:t>jak i w postaci jednego akapitu</a:t>
            </a:r>
            <a:br>
              <a:rPr lang="pl-PL" sz="2800" b="1" dirty="0" smtClean="0"/>
            </a:br>
            <a:r>
              <a:rPr lang="pl-PL" sz="2800" b="1" dirty="0" smtClean="0"/>
              <a:t>jak i do rozwinięcia na kilka stron</a:t>
            </a:r>
            <a:endParaRPr lang="pl-PL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Najważniejsze reguły: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3. PERFEKCYJNE PRZYGOTOWANIE DOKUMENTACJI</a:t>
            </a: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sz="2800" dirty="0" smtClean="0"/>
              <a:t>Przygotowanie dokumentacji to rodzaj testu:</a:t>
            </a:r>
          </a:p>
          <a:p>
            <a:pPr marL="180975" indent="0">
              <a:buFontTx/>
              <a:buChar char="-"/>
            </a:pPr>
            <a:r>
              <a:rPr lang="pl-PL" sz="2800" dirty="0" smtClean="0"/>
              <a:t> na systematyczność i dokładność </a:t>
            </a:r>
            <a:br>
              <a:rPr lang="pl-PL" sz="2800" dirty="0" smtClean="0"/>
            </a:br>
            <a:r>
              <a:rPr lang="pl-PL" sz="2800" dirty="0" smtClean="0"/>
              <a:t>- na rozumienie instrukcji</a:t>
            </a:r>
            <a:br>
              <a:rPr lang="pl-PL" sz="2800" dirty="0" smtClean="0"/>
            </a:br>
            <a:r>
              <a:rPr lang="pl-PL" sz="2800" dirty="0" smtClean="0"/>
              <a:t>- na umiejętność dostosowania się do reguł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Każda </a:t>
            </a:r>
            <a:r>
              <a:rPr lang="pl-PL" sz="2800" b="1" dirty="0"/>
              <a:t>niedokładność we wniosku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dirty="0" smtClean="0"/>
              <a:t>może </a:t>
            </a:r>
            <a:r>
              <a:rPr lang="pl-PL" sz="2800" dirty="0"/>
              <a:t>być zinterpretowana </a:t>
            </a:r>
            <a:r>
              <a:rPr lang="pl-PL" sz="2800" dirty="0" smtClean="0"/>
              <a:t>jako zła </a:t>
            </a:r>
            <a:r>
              <a:rPr lang="pl-PL" sz="2800" dirty="0"/>
              <a:t>tendencja </a:t>
            </a:r>
            <a:r>
              <a:rPr lang="pl-PL" sz="2800" dirty="0" smtClean="0"/>
              <a:t>wnioskodawcy do </a:t>
            </a:r>
            <a:r>
              <a:rPr lang="pl-PL" sz="2800" b="1" dirty="0"/>
              <a:t>niedokładnego prowadzenia </a:t>
            </a:r>
            <a:r>
              <a:rPr lang="pl-PL" sz="2800" b="1" dirty="0" smtClean="0"/>
              <a:t>badań!</a:t>
            </a:r>
            <a:endParaRPr lang="pl-PL" sz="2800" b="1" dirty="0"/>
          </a:p>
          <a:p>
            <a:pPr marL="0" indent="0">
              <a:buNone/>
            </a:pPr>
            <a:endParaRPr lang="pl-PL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Najważniejsze reguły: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72" y="116632"/>
            <a:ext cx="9134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 dr hab. Janusz M. Bujnicki</a:t>
            </a: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Międzynarodowy Instytut Biologii Molekularnej i Komórkowej w Warszawie</a:t>
            </a: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&amp; Wydział Biologii Uniwersytetu im. Adama Mickiewicza w Poznaniu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9832" y="1030084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biolog molekularny i bioinformatyk, </a:t>
            </a:r>
            <a:b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łaczy badania teoretyczne i doświadczalne</a:t>
            </a:r>
          </a:p>
          <a:p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pierwszy Polak, który zdobył grant ERC StG w naukach biologicznych</a:t>
            </a:r>
            <a:b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zwycięzca plebiscytu „Polacy z Werwą” w dyscyplinie Nauka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stypendysta programu YIP EMBO i HHMI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2014.03.06: cytowany &gt;4000 razy, indeks Hirscha 32 (wg. Scopus, bez autocytowań)</a:t>
            </a:r>
          </a:p>
          <a:p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członek Akademii Młodych Uczonych PAN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aktywista ruchu społecznego „Obywatele Nauki”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członek Rady Upowszechniania Nauki PAN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członek Komitetu Biologi Ewolucynej i Teoretycznej PAN</a:t>
            </a:r>
            <a:b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członek Komitetu Biochemii i Biofizyki PAN</a:t>
            </a: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członek komitetu naukowego Innovative Medicines Initiative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złonek panelu nauk przyrodniczych (LEGS) Science Europe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edaktor wykonawczy Nucleic Acids Research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737" y="4211503"/>
            <a:ext cx="873093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1500" b="1" dirty="0" smtClean="0"/>
              <a:t>Kierowałem przygotowaniem skutecznych wniosków grantowych:</a:t>
            </a:r>
            <a:br>
              <a:rPr lang="pl-PL" sz="1500" b="1" dirty="0" smtClean="0"/>
            </a:br>
            <a:r>
              <a:rPr lang="pl-PL" sz="1500" dirty="0" smtClean="0"/>
              <a:t>KBN </a:t>
            </a:r>
            <a:r>
              <a:rPr lang="pl-PL" sz="1500" dirty="0"/>
              <a:t>(projekty własne, PBZ, granty doktoranckie),  NCN (MAESTRO), FNP (TEAM),  ERC (StG, PoC), </a:t>
            </a:r>
            <a:br>
              <a:rPr lang="pl-PL" sz="1500" dirty="0"/>
            </a:br>
            <a:r>
              <a:rPr lang="pl-PL" sz="1500" dirty="0"/>
              <a:t>FP EU (różne), EMBO &amp; HHMI (YIP) i wiele </a:t>
            </a:r>
            <a:r>
              <a:rPr lang="pl-PL" sz="1500" dirty="0" smtClean="0"/>
              <a:t>innych</a:t>
            </a:r>
            <a:endParaRPr lang="pl-PL" sz="1500" dirty="0"/>
          </a:p>
          <a:p>
            <a:pPr>
              <a:spcAft>
                <a:spcPts val="600"/>
              </a:spcAft>
            </a:pPr>
            <a:r>
              <a:rPr lang="pl-PL" sz="1500" b="1" dirty="0" smtClean="0"/>
              <a:t>Pomagałem w </a:t>
            </a:r>
            <a:r>
              <a:rPr lang="pl-PL" sz="1500" b="1" dirty="0"/>
              <a:t>przygotowaniu projektów młodych naukowców:</a:t>
            </a:r>
            <a:r>
              <a:rPr lang="pl-PL" sz="1500" dirty="0"/>
              <a:t/>
            </a:r>
            <a:br>
              <a:rPr lang="pl-PL" sz="1500" dirty="0"/>
            </a:br>
            <a:r>
              <a:rPr lang="pl-PL" sz="1500" dirty="0"/>
              <a:t>NCN (PRELUDIUM, SONATA, OPUS, FUGA), </a:t>
            </a:r>
            <a:r>
              <a:rPr lang="pl-PL" sz="1500" dirty="0" smtClean="0"/>
              <a:t>MNiSW (Iuventus), FNP </a:t>
            </a:r>
            <a:r>
              <a:rPr lang="pl-PL" sz="1500" dirty="0"/>
              <a:t>(START</a:t>
            </a:r>
            <a:r>
              <a:rPr lang="pl-PL" sz="1500" dirty="0" smtClean="0"/>
              <a:t>)</a:t>
            </a:r>
            <a:endParaRPr lang="pl-PL" sz="1500" dirty="0"/>
          </a:p>
          <a:p>
            <a:pPr>
              <a:spcAft>
                <a:spcPts val="600"/>
              </a:spcAft>
            </a:pPr>
            <a:r>
              <a:rPr lang="pl-PL" sz="1500" b="1" dirty="0" smtClean="0"/>
              <a:t>Brałem udział </a:t>
            </a:r>
            <a:r>
              <a:rPr lang="pl-PL" sz="1500" b="1" dirty="0"/>
              <a:t>w panelach </a:t>
            </a:r>
            <a:r>
              <a:rPr lang="pl-PL" sz="1500" b="1" dirty="0" smtClean="0"/>
              <a:t>eksperckich oceniających granty:  </a:t>
            </a:r>
            <a:r>
              <a:rPr lang="pl-PL" sz="1500" dirty="0"/>
              <a:t>NCN, FP </a:t>
            </a:r>
            <a:r>
              <a:rPr lang="pl-PL" sz="1500" dirty="0" smtClean="0"/>
              <a:t>EU</a:t>
            </a:r>
            <a:endParaRPr lang="pl-PL" sz="1500" dirty="0"/>
          </a:p>
          <a:p>
            <a:pPr>
              <a:spcAft>
                <a:spcPts val="600"/>
              </a:spcAft>
            </a:pPr>
            <a:r>
              <a:rPr lang="pl-PL" sz="1500" b="1" dirty="0" smtClean="0"/>
              <a:t>Recenzowałem wnioski grantowe </a:t>
            </a:r>
            <a:r>
              <a:rPr lang="pl-PL" sz="1500" b="1" dirty="0"/>
              <a:t>i </a:t>
            </a:r>
            <a:r>
              <a:rPr lang="pl-PL" sz="1500" b="1" dirty="0" smtClean="0"/>
              <a:t>stypendialne </a:t>
            </a:r>
            <a:r>
              <a:rPr lang="pl-PL" sz="1500" b="1" dirty="0"/>
              <a:t>dla:</a:t>
            </a:r>
            <a:r>
              <a:rPr lang="pl-PL" sz="1500" dirty="0"/>
              <a:t/>
            </a:r>
            <a:br>
              <a:rPr lang="pl-PL" sz="1500" dirty="0"/>
            </a:br>
            <a:r>
              <a:rPr lang="pl-PL" sz="1500" dirty="0"/>
              <a:t>KBN, NCN, NCBiR, FNP, FP EU, EMBO, NSF i innych międzynarodowych agencji grantowych</a:t>
            </a:r>
          </a:p>
        </p:txBody>
      </p:sp>
      <p:pic>
        <p:nvPicPr>
          <p:cNvPr id="1026" name="Picture 2" descr="D:\pix\!MAIN\2013.10.19.Werwa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39711"/>
            <a:ext cx="2075453" cy="28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dirty="0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Hipoteza </a:t>
            </a:r>
            <a:r>
              <a:rPr lang="pl-PL" sz="2000" b="1" dirty="0">
                <a:solidFill>
                  <a:srgbClr val="0000FF"/>
                </a:solidFill>
              </a:rPr>
              <a:t>badawcza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ciekawa (dla dużo większego grona niż sam autor)</a:t>
            </a:r>
            <a:endParaRPr lang="pl-PL" sz="2000" dirty="0"/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aktualna!</a:t>
            </a:r>
            <a:endParaRPr lang="pl-PL" sz="2000" dirty="0"/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err="1" smtClean="0"/>
              <a:t>nietrywialna</a:t>
            </a:r>
            <a:r>
              <a:rPr lang="pl-PL" sz="2000" dirty="0" smtClean="0"/>
              <a:t>, ale zrozumiała dla innych</a:t>
            </a: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endParaRPr lang="pl-PL" sz="11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Dobrze sprecyzowane cele / planowane efekty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poszerzenie </a:t>
            </a:r>
            <a:r>
              <a:rPr lang="pl-PL" sz="2000" dirty="0"/>
              <a:t>wiedzy, przetestowanie hipotezy naukowej,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opracowanie </a:t>
            </a:r>
            <a:r>
              <a:rPr lang="pl-PL" sz="2000" dirty="0"/>
              <a:t>nowej </a:t>
            </a:r>
            <a:r>
              <a:rPr lang="pl-PL" sz="2000" dirty="0" smtClean="0"/>
              <a:t>technologii</a:t>
            </a:r>
            <a:endParaRPr lang="pl-PL" sz="2000" dirty="0"/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realistyczne!</a:t>
            </a:r>
            <a:endParaRPr lang="pl-PL" sz="2000" dirty="0"/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o </a:t>
            </a:r>
            <a:r>
              <a:rPr lang="pl-PL" sz="2000" dirty="0"/>
              <a:t>określonym zakresie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konkretne/mierzalne</a:t>
            </a: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endParaRPr lang="pl-PL" sz="11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Znaczenie projektu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co </a:t>
            </a:r>
            <a:r>
              <a:rPr lang="pl-PL" sz="2000" dirty="0"/>
              <a:t>zmieni realizacja projektu</a:t>
            </a:r>
            <a:r>
              <a:rPr lang="pl-PL" sz="2000" dirty="0" smtClean="0"/>
              <a:t>? 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w </a:t>
            </a:r>
            <a:r>
              <a:rPr lang="pl-PL" sz="2000" dirty="0"/>
              <a:t>jaki sposób świat stanie się lepszy? 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dla </a:t>
            </a:r>
            <a:r>
              <a:rPr lang="pl-PL" sz="2000" dirty="0"/>
              <a:t>kogo wyniki będą istotne?</a:t>
            </a:r>
          </a:p>
          <a:p>
            <a:pPr marL="450850" indent="-2698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aspekty </a:t>
            </a:r>
            <a:r>
              <a:rPr lang="pl-PL" sz="2000" dirty="0"/>
              <a:t>naukowe, społeczne, </a:t>
            </a:r>
            <a:r>
              <a:rPr lang="pl-PL" sz="2000" dirty="0" smtClean="0"/>
              <a:t>ekonomiczne</a:t>
            </a: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1. Dobry pomysł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300192" y="3933056"/>
            <a:ext cx="2678351" cy="2525316"/>
            <a:chOff x="6280538" y="4200945"/>
            <a:chExt cx="2678351" cy="2552700"/>
          </a:xfrm>
        </p:grpSpPr>
        <p:grpSp>
          <p:nvGrpSpPr>
            <p:cNvPr id="5" name="Group 4"/>
            <p:cNvGrpSpPr/>
            <p:nvPr/>
          </p:nvGrpSpPr>
          <p:grpSpPr>
            <a:xfrm>
              <a:off x="6280538" y="4200945"/>
              <a:ext cx="2678351" cy="2552700"/>
              <a:chOff x="4427984" y="3356992"/>
              <a:chExt cx="2678351" cy="2552700"/>
            </a:xfrm>
          </p:grpSpPr>
          <p:pic>
            <p:nvPicPr>
              <p:cNvPr id="8" name="Picture 2" descr="C:\x\prezentacje\2014.Werwa.Akcja.Wiecej.Dobrej.Nauki\doge_head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3356992"/>
                <a:ext cx="2628900" cy="25527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5498202" y="4725144"/>
                <a:ext cx="16081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b="1">
                    <a:solidFill>
                      <a:srgbClr val="0000FF"/>
                    </a:solidFill>
                    <a:latin typeface="Comic Sans MS" panose="030F0702030302020204" pitchFamily="66" charset="0"/>
                  </a:defRPr>
                </a:lvl1pPr>
              </a:lstStyle>
              <a:p>
                <a:r>
                  <a:rPr lang="pl-PL" sz="1400" i="1" dirty="0" smtClean="0">
                    <a:solidFill>
                      <a:schemeClr val="bg1"/>
                    </a:solidFill>
                  </a:rPr>
                  <a:t>taki innowacyjny</a:t>
                </a:r>
                <a:endParaRPr lang="en-US" sz="14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83671" y="5466550"/>
                <a:ext cx="5261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wow</a:t>
                </a:r>
                <a:endParaRPr lang="en-US" sz="1400" b="1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70278" y="3408113"/>
                <a:ext cx="1410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bardzo granty</a:t>
                </a:r>
                <a:endParaRPr lang="en-US" sz="1400" b="1" i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51139" y="3872078"/>
                <a:ext cx="12586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uszanowanko</a:t>
                </a:r>
                <a:endParaRPr lang="en-US" sz="1400" b="1" i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0619" y="5575262"/>
                <a:ext cx="18004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liczby takie liczne</a:t>
                </a:r>
                <a:endParaRPr lang="en-US" sz="1400" b="1" i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177712" y="4323283"/>
                <a:ext cx="5261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400" b="1" i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wow</a:t>
                </a:r>
                <a:endParaRPr lang="en-US" sz="1400" b="1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722490" y="6111438"/>
              <a:ext cx="21259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</a:lstStyle>
            <a:p>
              <a:r>
                <a:rPr lang="pl-PL" sz="1400" i="1" dirty="0">
                  <a:solidFill>
                    <a:schemeClr val="tx1"/>
                  </a:solidFill>
                </a:rPr>
                <a:t>n</a:t>
              </a:r>
              <a:r>
                <a:rPr lang="pl-PL" sz="1400" i="1" dirty="0" smtClean="0">
                  <a:solidFill>
                    <a:schemeClr val="tx1"/>
                  </a:solidFill>
                </a:rPr>
                <a:t>auka nie poszła w las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Tematyka badań: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modna</a:t>
            </a:r>
            <a:r>
              <a:rPr lang="pl-PL" sz="2000" dirty="0"/>
              <a:t>? (duża konkurencja)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niszowa</a:t>
            </a:r>
            <a:r>
              <a:rPr lang="pl-PL" sz="2000" dirty="0"/>
              <a:t>? (dlaczego ważna)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ambitna</a:t>
            </a:r>
            <a:r>
              <a:rPr lang="pl-PL" sz="2000" dirty="0"/>
              <a:t>, ale nie zbyt ambitna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Bibliografia</a:t>
            </a:r>
            <a:r>
              <a:rPr lang="pl-PL" sz="2000" b="1" dirty="0">
                <a:solidFill>
                  <a:srgbClr val="0000FF"/>
                </a:solidFill>
              </a:rPr>
              <a:t>: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odniesienie </a:t>
            </a:r>
            <a:r>
              <a:rPr lang="pl-PL" sz="2000" dirty="0"/>
              <a:t>do literatury naukowej 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jak </a:t>
            </a:r>
            <a:r>
              <a:rPr lang="pl-PL" sz="2000" dirty="0"/>
              <a:t>wniosek wpisuje się w główne nurty badań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czy nad danym tematem pracuje wielu badaczy na świecie?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czy inne prace na podobny temat ukazują się  aktualnie?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czy ukazują się w dobrych periodykach i czy są cytowane (zwł. ST i NZ)?</a:t>
            </a:r>
            <a:endParaRPr lang="pl-PL" sz="2000" dirty="0"/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wyczerpująca </a:t>
            </a:r>
            <a:r>
              <a:rPr lang="pl-PL" sz="2000" dirty="0"/>
              <a:t>bibliografia = kompetencje wnioskodawcy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brak </a:t>
            </a:r>
            <a:r>
              <a:rPr lang="pl-PL" sz="2000" dirty="0"/>
              <a:t>nawet jednej istotnej pozycji może zasiać </a:t>
            </a:r>
            <a:r>
              <a:rPr lang="pl-PL" sz="2000" dirty="0" smtClean="0"/>
              <a:t>wątpliwości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Inne granty:</a:t>
            </a:r>
            <a:endParaRPr lang="pl-PL" sz="2000" b="1" dirty="0">
              <a:solidFill>
                <a:srgbClr val="0000FF"/>
              </a:solidFill>
            </a:endParaRP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czy dana instytucja nie sfinansowała już podobnego wniosku komuś innemu?</a:t>
            </a: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1. Dobry pomysł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9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450850" indent="-450850">
              <a:spcBef>
                <a:spcPts val="300"/>
              </a:spcBef>
              <a:buNone/>
            </a:pPr>
            <a:r>
              <a:rPr lang="pl-PL" sz="2200" b="1" dirty="0">
                <a:solidFill>
                  <a:srgbClr val="0000FF"/>
                </a:solidFill>
              </a:rPr>
              <a:t>Wniosek musi odpowiadać na pytania: </a:t>
            </a:r>
            <a:endParaRPr lang="pl-PL" sz="2200" b="1" dirty="0" smtClean="0">
              <a:solidFill>
                <a:srgbClr val="0000FF"/>
              </a:solidFill>
            </a:endParaRP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b="1" dirty="0" smtClean="0"/>
              <a:t>DLACZEGO</a:t>
            </a:r>
            <a:r>
              <a:rPr lang="pl-PL" sz="2000" dirty="0" smtClean="0"/>
              <a:t> chcemy zrealizować proponowane badania? 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b="1" dirty="0" smtClean="0"/>
              <a:t>JAK </a:t>
            </a:r>
            <a:r>
              <a:rPr lang="pl-PL" sz="2000" dirty="0" smtClean="0"/>
              <a:t>chcemy to zrobić? 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/>
              <a:t>c</a:t>
            </a:r>
            <a:r>
              <a:rPr lang="pl-PL" sz="2000" dirty="0" smtClean="0"/>
              <a:t>zy mamy do tego wystarczające </a:t>
            </a:r>
            <a:r>
              <a:rPr lang="pl-PL" sz="2000" b="1" dirty="0" smtClean="0"/>
              <a:t>KOMPETENCJE I ZASOBY</a:t>
            </a:r>
            <a:r>
              <a:rPr lang="pl-PL" sz="2000" dirty="0" smtClean="0"/>
              <a:t>?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b="1" dirty="0" smtClean="0"/>
              <a:t>CO WYNIKNIE </a:t>
            </a:r>
            <a:r>
              <a:rPr lang="pl-PL" sz="2000" dirty="0" smtClean="0"/>
              <a:t>z pomyślnej realizacji wniosku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czy mamy pod kontrolą potencjalne </a:t>
            </a:r>
            <a:r>
              <a:rPr lang="pl-PL" sz="2000" b="1" dirty="0" smtClean="0"/>
              <a:t>PROBLEMY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np. co będzie jak plan uda się zrealizować tylko częściowo?</a:t>
            </a:r>
          </a:p>
          <a:p>
            <a:pPr marL="0" indent="0">
              <a:buNone/>
            </a:pPr>
            <a:endParaRPr lang="pl-PL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l-PL" sz="2200" b="1" dirty="0" smtClean="0">
                <a:solidFill>
                  <a:srgbClr val="0000FF"/>
                </a:solidFill>
              </a:rPr>
              <a:t>Realistyczny plan = dowód, że można </a:t>
            </a:r>
            <a:r>
              <a:rPr lang="pl-PL" sz="2200" b="1" dirty="0">
                <a:solidFill>
                  <a:srgbClr val="0000FF"/>
                </a:solidFill>
              </a:rPr>
              <a:t>osiągnąć planowane </a:t>
            </a:r>
            <a:r>
              <a:rPr lang="pl-PL" sz="2200" b="1" dirty="0" smtClean="0">
                <a:solidFill>
                  <a:srgbClr val="0000FF"/>
                </a:solidFill>
              </a:rPr>
              <a:t>efekty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z </a:t>
            </a:r>
            <a:r>
              <a:rPr lang="pl-PL" sz="2000" dirty="0"/>
              <a:t>dostępnymi </a:t>
            </a:r>
            <a:r>
              <a:rPr lang="pl-PL" sz="2000" dirty="0" smtClean="0"/>
              <a:t>zasobami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w </a:t>
            </a:r>
            <a:r>
              <a:rPr lang="pl-PL" sz="2000" dirty="0"/>
              <a:t>zadanym </a:t>
            </a:r>
            <a:r>
              <a:rPr lang="pl-PL" sz="2000" dirty="0" smtClean="0"/>
              <a:t>czasie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alternatywne </a:t>
            </a:r>
            <a:r>
              <a:rPr lang="pl-PL" sz="2000" dirty="0"/>
              <a:t>ścieżki i rozwiązania 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szczegółowy</a:t>
            </a:r>
            <a:r>
              <a:rPr lang="pl-PL" sz="2000" dirty="0"/>
              <a:t>, ale bez </a:t>
            </a:r>
            <a:r>
              <a:rPr lang="pl-PL" sz="2000" dirty="0" smtClean="0"/>
              <a:t>przesady</a:t>
            </a:r>
          </a:p>
          <a:p>
            <a:pPr marL="450850" indent="-269875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po </a:t>
            </a:r>
            <a:r>
              <a:rPr lang="pl-PL" sz="2000" dirty="0"/>
              <a:t>realizacji projektu musi być jasne </a:t>
            </a:r>
            <a:r>
              <a:rPr lang="pl-PL" sz="2000" dirty="0" smtClean="0"/>
              <a:t>czy i w </a:t>
            </a:r>
            <a:r>
              <a:rPr lang="pl-PL" sz="2000" dirty="0"/>
              <a:t>jakim stopniu został </a:t>
            </a:r>
            <a:r>
              <a:rPr lang="pl-PL" sz="2000" dirty="0" smtClean="0"/>
              <a:t>zrealizowany</a:t>
            </a: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7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992188" indent="-992188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UWAGA: </a:t>
            </a:r>
            <a:r>
              <a:rPr lang="pl-PL" sz="2000" b="1" dirty="0" smtClean="0"/>
              <a:t>W innowacyjnej </a:t>
            </a:r>
            <a:r>
              <a:rPr lang="pl-PL" sz="2000" b="1" dirty="0"/>
              <a:t>pracy badawczej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nie </a:t>
            </a:r>
            <a:r>
              <a:rPr lang="pl-PL" sz="2000" b="1" dirty="0"/>
              <a:t>można założyć </a:t>
            </a:r>
            <a:r>
              <a:rPr lang="pl-PL" sz="2000" b="1" dirty="0" smtClean="0"/>
              <a:t>osiągnięcia konkretnych wyników</a:t>
            </a:r>
            <a:br>
              <a:rPr lang="pl-PL" sz="2000" b="1" dirty="0" smtClean="0"/>
            </a:br>
            <a:endParaRPr lang="pl-PL" sz="2000" b="1" dirty="0"/>
          </a:p>
          <a:p>
            <a:pPr marL="992188" indent="-992188">
              <a:buNone/>
            </a:pPr>
            <a:r>
              <a:rPr lang="pl-PL" sz="2000" b="1" dirty="0">
                <a:solidFill>
                  <a:srgbClr val="FF0000"/>
                </a:solidFill>
              </a:rPr>
              <a:t>	</a:t>
            </a:r>
            <a:r>
              <a:rPr lang="pl-PL" sz="2000" b="1" dirty="0" smtClean="0"/>
              <a:t>Jeżeli wynik jest już znany przed rozpoczęciem badań, </a:t>
            </a:r>
            <a:br>
              <a:rPr lang="pl-PL" sz="2000" b="1" dirty="0" smtClean="0"/>
            </a:br>
            <a:r>
              <a:rPr lang="pl-PL" sz="2000" b="1" dirty="0" smtClean="0"/>
              <a:t>to po co je realizować?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Odpowiednie proporcje ryzyka i </a:t>
            </a:r>
            <a:r>
              <a:rPr lang="pl-PL" sz="2000" b="1" dirty="0" smtClean="0">
                <a:solidFill>
                  <a:srgbClr val="0000FF"/>
                </a:solidFill>
              </a:rPr>
              <a:t>pewności</a:t>
            </a:r>
          </a:p>
          <a:p>
            <a:pPr marL="450850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wskazać </a:t>
            </a:r>
            <a:r>
              <a:rPr lang="pl-PL" sz="2000" dirty="0"/>
              <a:t>problemy i zagrożenia i zaproponować jak sobie z nimi </a:t>
            </a:r>
            <a:r>
              <a:rPr lang="pl-PL" sz="2000" dirty="0" smtClean="0"/>
              <a:t>poradzimy</a:t>
            </a:r>
          </a:p>
          <a:p>
            <a:pPr marL="450850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możliwości </a:t>
            </a:r>
            <a:r>
              <a:rPr lang="pl-PL" sz="2000" dirty="0"/>
              <a:t>zastosowania alternatywnych metod i </a:t>
            </a:r>
            <a:r>
              <a:rPr lang="pl-PL" sz="2000" dirty="0" smtClean="0"/>
              <a:t>danych</a:t>
            </a:r>
          </a:p>
          <a:p>
            <a:pPr marL="450850" indent="-179388">
              <a:spcBef>
                <a:spcPts val="0"/>
              </a:spcBef>
              <a:buFont typeface="Calibri" pitchFamily="34" charset="0"/>
              <a:buChar char="‐"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Ciągłość badań / wstępne wyniki</a:t>
            </a:r>
          </a:p>
          <a:p>
            <a:pPr marL="450850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opisać własne wyniki, na których opieramy hipotezę</a:t>
            </a:r>
          </a:p>
          <a:p>
            <a:pPr marL="450850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pochwalić się skutecznym zrealizowaniem poprzedniego projektu</a:t>
            </a: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23216"/>
            <a:ext cx="889248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Kierownik i zespół:</a:t>
            </a:r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b="1" dirty="0" smtClean="0"/>
              <a:t>kompetentny kierownik, który będzie gwarantem sukcesu projektu</a:t>
            </a:r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b="1" dirty="0" smtClean="0"/>
              <a:t>pozostali wykonawcy</a:t>
            </a:r>
            <a:r>
              <a:rPr lang="pl-PL" sz="2000" dirty="0" smtClean="0"/>
              <a:t>: ani zbyt wielu ani zbyt niewielu</a:t>
            </a:r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b="1" dirty="0" smtClean="0"/>
              <a:t>kompetencje</a:t>
            </a:r>
            <a:r>
              <a:rPr lang="pl-PL" sz="2000" dirty="0" smtClean="0"/>
              <a:t> </a:t>
            </a:r>
            <a:r>
              <a:rPr lang="pl-PL" sz="2000" dirty="0"/>
              <a:t>muszą się uzupełniać i </a:t>
            </a:r>
            <a:r>
              <a:rPr lang="pl-PL" sz="2000" dirty="0" smtClean="0"/>
              <a:t>być </a:t>
            </a:r>
            <a:r>
              <a:rPr lang="pl-PL" sz="2000" dirty="0"/>
              <a:t>wystarczające do realizacji projektu</a:t>
            </a:r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b="1" dirty="0" smtClean="0"/>
              <a:t>kierownik</a:t>
            </a:r>
            <a:r>
              <a:rPr lang="pl-PL" sz="2000" dirty="0" smtClean="0"/>
              <a:t> </a:t>
            </a:r>
            <a:r>
              <a:rPr lang="pl-PL" sz="2000" dirty="0"/>
              <a:t>nie powinien być bardziej niedoświadczony niż wszyscy </a:t>
            </a:r>
            <a:r>
              <a:rPr lang="pl-PL" sz="2000" dirty="0" smtClean="0"/>
              <a:t>wykonawcy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Zespół </a:t>
            </a:r>
            <a:r>
              <a:rPr lang="pl-PL" sz="2000" dirty="0">
                <a:solidFill>
                  <a:srgbClr val="FF0000"/>
                </a:solidFill>
              </a:rPr>
              <a:t>wnioskodawców musi być przynajmniej wystarczający do danego zadania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a najlepiej, żeby był </a:t>
            </a:r>
            <a:r>
              <a:rPr lang="pl-PL" sz="2000" b="1" dirty="0">
                <a:solidFill>
                  <a:srgbClr val="FF0000"/>
                </a:solidFill>
              </a:rPr>
              <a:t>NAJLEPSZYM zespołem do danego zadania</a:t>
            </a:r>
          </a:p>
          <a:p>
            <a:pPr marL="360363" indent="-179388">
              <a:buFont typeface="Calibri" pitchFamily="34" charset="0"/>
              <a:buChar char="‐"/>
            </a:pPr>
            <a:endParaRPr lang="pl-PL" sz="2000" dirty="0"/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dirty="0" smtClean="0"/>
              <a:t>odpowiedni </a:t>
            </a:r>
            <a:r>
              <a:rPr lang="pl-PL" sz="2000" b="1" dirty="0"/>
              <a:t>balans pracowników </a:t>
            </a:r>
            <a:r>
              <a:rPr lang="pl-PL" sz="2000" dirty="0"/>
              <a:t>wcześniej zatrudnionych i </a:t>
            </a:r>
            <a:r>
              <a:rPr lang="pl-PL" sz="2000" dirty="0" smtClean="0"/>
              <a:t>nowozatrudnionych</a:t>
            </a:r>
            <a:endParaRPr lang="pl-PL" sz="2000" dirty="0"/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dirty="0" smtClean="0"/>
              <a:t>opis </a:t>
            </a:r>
            <a:r>
              <a:rPr lang="pl-PL" sz="2000" b="1" dirty="0"/>
              <a:t>procedury rekrutacji</a:t>
            </a:r>
          </a:p>
          <a:p>
            <a:pPr marL="360363" indent="-179388">
              <a:buFont typeface="Calibri" pitchFamily="34" charset="0"/>
              <a:buChar char="‐"/>
            </a:pPr>
            <a:r>
              <a:rPr lang="pl-PL" sz="2000" b="1" dirty="0" smtClean="0"/>
              <a:t>wynagrodzenia </a:t>
            </a:r>
            <a:r>
              <a:rPr lang="pl-PL" sz="2000" dirty="0" smtClean="0"/>
              <a:t>(wysokość i typ) muszą </a:t>
            </a:r>
            <a:r>
              <a:rPr lang="pl-PL" sz="2000" dirty="0"/>
              <a:t>być </a:t>
            </a:r>
            <a:r>
              <a:rPr lang="pl-PL" sz="2000" b="1" dirty="0" smtClean="0"/>
              <a:t>uzasadnione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Różne instytucje i różne typy grantów mają różne uwarunkowania: 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trzeba się do nich odnieść we wniosku!</a:t>
            </a:r>
          </a:p>
          <a:p>
            <a:pPr marL="0" indent="0">
              <a:buNone/>
            </a:pPr>
            <a:endParaRPr lang="pl-PL" sz="2000" dirty="0">
              <a:solidFill>
                <a:srgbClr val="0000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Dorobek naukowy </a:t>
            </a:r>
            <a:endParaRPr lang="pl-PL" sz="2000" b="1" dirty="0" smtClean="0">
              <a:solidFill>
                <a:srgbClr val="0000FF"/>
              </a:solidFill>
            </a:endParaRP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u</a:t>
            </a:r>
            <a:r>
              <a:rPr lang="pl-PL" sz="2000" dirty="0" smtClean="0"/>
              <a:t> kierownika: powinien dowodzić niezależnego myślenia i zdolności kierowniczych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skorelowany </a:t>
            </a:r>
            <a:r>
              <a:rPr lang="pl-PL" sz="2000" dirty="0"/>
              <a:t>z tematyką </a:t>
            </a:r>
            <a:r>
              <a:rPr lang="pl-PL" sz="2000" dirty="0" smtClean="0"/>
              <a:t>wniosku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znaczące </a:t>
            </a:r>
            <a:r>
              <a:rPr lang="pl-PL" sz="2000" dirty="0"/>
              <a:t>osiągnięcia (według kryteriów odpowiednich dla danej </a:t>
            </a:r>
            <a:r>
              <a:rPr lang="pl-PL" sz="2000" dirty="0" smtClean="0"/>
              <a:t>dyscypliny)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na </a:t>
            </a:r>
            <a:r>
              <a:rPr lang="pl-PL" sz="2000" dirty="0"/>
              <a:t>wczesnym etapie </a:t>
            </a:r>
            <a:r>
              <a:rPr lang="pl-PL" sz="2000" dirty="0" smtClean="0"/>
              <a:t>kariery: </a:t>
            </a:r>
            <a:r>
              <a:rPr lang="pl-PL" sz="2000" dirty="0"/>
              <a:t>wymieniać wszystkie </a:t>
            </a:r>
            <a:r>
              <a:rPr lang="pl-PL" sz="2000" dirty="0" smtClean="0"/>
              <a:t>osiągnięcia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na </a:t>
            </a:r>
            <a:r>
              <a:rPr lang="pl-PL" sz="2000" dirty="0"/>
              <a:t>środkowym/późnym etapie </a:t>
            </a:r>
            <a:r>
              <a:rPr lang="pl-PL" sz="2000" dirty="0" smtClean="0"/>
              <a:t>kariery: tylko najlepsze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ostrożnie </a:t>
            </a:r>
            <a:r>
              <a:rPr lang="pl-PL" sz="2000" dirty="0"/>
              <a:t>z dowodami na współpracę, gdzie grało się podrzędną </a:t>
            </a:r>
            <a:r>
              <a:rPr lang="pl-PL" sz="2000" dirty="0" smtClean="0"/>
              <a:t>rolę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„słabe punkty”, przerwa </a:t>
            </a:r>
            <a:r>
              <a:rPr lang="pl-PL" sz="2000" dirty="0"/>
              <a:t>w karierze </a:t>
            </a:r>
            <a:r>
              <a:rPr lang="pl-PL" sz="2000" dirty="0" smtClean="0"/>
              <a:t>(</a:t>
            </a:r>
            <a:r>
              <a:rPr lang="pl-PL" sz="2000" dirty="0"/>
              <a:t>np. </a:t>
            </a:r>
            <a:r>
              <a:rPr lang="pl-PL" sz="2000" dirty="0" smtClean="0"/>
              <a:t>urlop macierzynski?): wyjaśnić wprost!</a:t>
            </a:r>
            <a:endParaRPr lang="pl-PL" sz="2000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/>
              <a:t>Publikacje/monografie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w </a:t>
            </a:r>
            <a:r>
              <a:rPr lang="pl-PL" sz="2000" dirty="0"/>
              <a:t>wielu dyscyplinach liczą się głównie </a:t>
            </a:r>
            <a:r>
              <a:rPr lang="pl-PL" sz="2000" b="1" dirty="0"/>
              <a:t>pierwsze/ostatnie </a:t>
            </a:r>
            <a:r>
              <a:rPr lang="pl-PL" sz="2000" b="1" dirty="0" smtClean="0"/>
              <a:t>autorstwa</a:t>
            </a:r>
          </a:p>
          <a:p>
            <a:pPr marL="269875" indent="-179388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b="1" dirty="0" smtClean="0"/>
              <a:t>indeks </a:t>
            </a:r>
            <a:r>
              <a:rPr lang="pl-PL" sz="2000" b="1" dirty="0"/>
              <a:t>Hirscha</a:t>
            </a:r>
            <a:r>
              <a:rPr lang="pl-PL" sz="2000" dirty="0"/>
              <a:t>: w NZ i ST </a:t>
            </a:r>
            <a:r>
              <a:rPr lang="pl-PL" sz="2000" dirty="0" smtClean="0"/>
              <a:t>dobrze mieć wartość większą od </a:t>
            </a:r>
            <a:r>
              <a:rPr lang="pl-PL" sz="2000" dirty="0"/>
              <a:t>liczby lat </a:t>
            </a:r>
            <a:r>
              <a:rPr lang="pl-PL" sz="2000" dirty="0" smtClean="0"/>
              <a:t>po doktoracie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Patenty i </a:t>
            </a:r>
            <a:r>
              <a:rPr lang="pl-PL" sz="2000" b="1" dirty="0" smtClean="0"/>
              <a:t>wdrożenia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Nagrody i wyróżnienia, działalność organizacyjna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Aktywny </a:t>
            </a:r>
            <a:r>
              <a:rPr lang="pl-PL" sz="2000" dirty="0"/>
              <a:t>udział w konferencjach </a:t>
            </a:r>
            <a:r>
              <a:rPr lang="pl-PL" sz="2000" dirty="0" smtClean="0"/>
              <a:t>(wykłady, zwłaszcza na zaproszenie)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Udokumentowany </a:t>
            </a:r>
            <a:r>
              <a:rPr lang="pl-PL" sz="2000" dirty="0"/>
              <a:t>udział w innych </a:t>
            </a:r>
            <a:r>
              <a:rPr lang="pl-PL" sz="2000" dirty="0" smtClean="0"/>
              <a:t>projektach (wykaz osiągnięć tych projektów)</a:t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0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pl-PL" sz="2200" b="1" dirty="0" smtClean="0">
                <a:solidFill>
                  <a:srgbClr val="0000FF"/>
                </a:solidFill>
              </a:rPr>
              <a:t>Metodologia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nowoczesna </a:t>
            </a:r>
            <a:r>
              <a:rPr lang="pl-PL" sz="2000" dirty="0"/>
              <a:t>i adekwatna do zadań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uzasadniona </a:t>
            </a:r>
            <a:r>
              <a:rPr lang="pl-PL" sz="2000" dirty="0"/>
              <a:t>wcześniejszym doświadczeniem zespołu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uzasadniona </a:t>
            </a:r>
            <a:r>
              <a:rPr lang="pl-PL" sz="2000" dirty="0"/>
              <a:t>dostępnym wyposażeniem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rozwój </a:t>
            </a:r>
            <a:r>
              <a:rPr lang="pl-PL" sz="2000" dirty="0"/>
              <a:t>kompetencji </a:t>
            </a:r>
            <a:r>
              <a:rPr lang="pl-PL" sz="2000" dirty="0" smtClean="0"/>
              <a:t>zespołu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część prac można zlecić jako usługi zewnętrzne, ale nie może to obejmować kluczowych merytorycznie elementów procesu badawczego</a:t>
            </a:r>
            <a:endParaRPr lang="pl-PL" sz="2000" dirty="0"/>
          </a:p>
          <a:p>
            <a:pPr marL="0" indent="0">
              <a:spcBef>
                <a:spcPts val="300"/>
              </a:spcBef>
              <a:buNone/>
            </a:pPr>
            <a:endParaRPr lang="pl-PL" sz="900" dirty="0">
              <a:solidFill>
                <a:srgbClr val="0000FF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pl-PL" sz="2200" b="1" dirty="0">
                <a:solidFill>
                  <a:srgbClr val="0000FF"/>
                </a:solidFill>
              </a:rPr>
              <a:t>Opis ośrodka badawczego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zaplecze </a:t>
            </a:r>
            <a:r>
              <a:rPr lang="pl-PL" sz="2000" dirty="0"/>
              <a:t>(np. sprzęt, biblioteka itp)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inni </a:t>
            </a:r>
            <a:r>
              <a:rPr lang="pl-PL" sz="2000" dirty="0"/>
              <a:t>naukowcy/grupy zajmujące sie pokrewną tematyką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dostęp </a:t>
            </a:r>
            <a:r>
              <a:rPr lang="pl-PL" sz="2000" dirty="0"/>
              <a:t>do danych/ekspertyzy (poprosić o </a:t>
            </a:r>
            <a:r>
              <a:rPr lang="pl-PL" sz="2000" dirty="0" smtClean="0"/>
              <a:t>pozwolenie zanim się kogoś wymieni!!!)</a:t>
            </a:r>
            <a:endParaRPr lang="pl-PL" sz="2000" dirty="0"/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wsparcie </a:t>
            </a:r>
            <a:r>
              <a:rPr lang="pl-PL" sz="2000" dirty="0"/>
              <a:t>administracyjne</a:t>
            </a:r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czegoś </a:t>
            </a:r>
            <a:r>
              <a:rPr lang="pl-PL" sz="2000" dirty="0"/>
              <a:t>brakuje? musi być </a:t>
            </a:r>
            <a:r>
              <a:rPr lang="pl-PL" sz="2000" dirty="0" smtClean="0"/>
              <a:t>wyjaśnione!</a:t>
            </a:r>
            <a:endParaRPr lang="pl-PL" sz="2000" dirty="0"/>
          </a:p>
          <a:p>
            <a:pPr marL="269875" indent="-179388">
              <a:spcBef>
                <a:spcPts val="300"/>
              </a:spcBef>
              <a:buFont typeface="Calibri" pitchFamily="34" charset="0"/>
              <a:buChar char="‐"/>
            </a:pPr>
            <a:r>
              <a:rPr lang="pl-PL" sz="2000" dirty="0" smtClean="0"/>
              <a:t>w </a:t>
            </a:r>
            <a:r>
              <a:rPr lang="pl-PL" sz="2000" dirty="0"/>
              <a:t>grancie </a:t>
            </a:r>
            <a:r>
              <a:rPr lang="pl-PL" sz="2000" dirty="0" smtClean="0"/>
              <a:t>uwzględnić koszt zakupu brakującego </a:t>
            </a:r>
            <a:r>
              <a:rPr lang="pl-PL" sz="2000" dirty="0"/>
              <a:t>sprzętu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3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00FF"/>
                </a:solidFill>
              </a:rPr>
              <a:t>Budżet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ani </a:t>
            </a:r>
            <a:r>
              <a:rPr lang="pl-PL" sz="2000" dirty="0"/>
              <a:t>za mały ani za </a:t>
            </a:r>
            <a:r>
              <a:rPr lang="pl-PL" sz="2000" dirty="0" smtClean="0"/>
              <a:t>duży (porównać budżety grantów  finansowanych wcześniej)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wyjaśnić </a:t>
            </a:r>
            <a:r>
              <a:rPr lang="pl-PL" sz="2000" dirty="0"/>
              <a:t>i uzasadnić </a:t>
            </a:r>
            <a:r>
              <a:rPr lang="pl-PL" sz="2000" u="sng" dirty="0"/>
              <a:t>wszystkie </a:t>
            </a:r>
            <a:r>
              <a:rPr lang="pl-PL" sz="2000" dirty="0"/>
              <a:t>kategorie </a:t>
            </a:r>
            <a:r>
              <a:rPr lang="pl-PL" sz="2000" dirty="0" smtClean="0"/>
              <a:t>wydatków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 nigdy nie zakładać, że cel jakiegokolwiek wydatku jest „oczywisty”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 opisać skąd się wzięło oszacowanie ceny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wziąć </a:t>
            </a:r>
            <a:r>
              <a:rPr lang="pl-PL" sz="2000" dirty="0"/>
              <a:t>pod uwagę, że </a:t>
            </a:r>
            <a:r>
              <a:rPr lang="pl-PL" sz="2000" dirty="0" smtClean="0"/>
              <a:t>mogą </a:t>
            </a:r>
            <a:r>
              <a:rPr lang="pl-PL" sz="2000" dirty="0"/>
              <a:t>się zmienić </a:t>
            </a:r>
            <a:r>
              <a:rPr lang="pl-PL" sz="2000" dirty="0" smtClean="0"/>
              <a:t>nie tylko ceny </a:t>
            </a:r>
            <a:r>
              <a:rPr lang="pl-PL" sz="2000" dirty="0"/>
              <a:t>ale i plany badawcze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jeżeli </a:t>
            </a:r>
            <a:r>
              <a:rPr lang="pl-PL" sz="2000" dirty="0"/>
              <a:t>projekt jest współfinansowany to koniecznie to opisać i wyjaśnić</a:t>
            </a:r>
          </a:p>
          <a:p>
            <a:pPr marL="0" indent="0">
              <a:buNone/>
            </a:pPr>
            <a:endParaRPr lang="pl-PL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rgbClr val="0000FF"/>
                </a:solidFill>
              </a:rPr>
              <a:t>Harmonogram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kamienie </a:t>
            </a:r>
            <a:r>
              <a:rPr lang="pl-PL" sz="2000" dirty="0"/>
              <a:t>milowe i współczynniki realizacji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musi </a:t>
            </a:r>
            <a:r>
              <a:rPr lang="pl-PL" sz="2000" dirty="0"/>
              <a:t>się zgadzać z budżetem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powinien </a:t>
            </a:r>
            <a:r>
              <a:rPr lang="pl-PL" sz="2000" dirty="0"/>
              <a:t>brać pod uwagę potencjalne </a:t>
            </a:r>
            <a:r>
              <a:rPr lang="pl-PL" sz="2000" dirty="0" smtClean="0"/>
              <a:t>opóźnienia</a:t>
            </a: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2. Dobre uzasadnienie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Muszą być spełnione wymogi formalne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Wnioski </a:t>
            </a:r>
            <a:r>
              <a:rPr lang="pl-PL" sz="2000" dirty="0">
                <a:solidFill>
                  <a:srgbClr val="FF0000"/>
                </a:solidFill>
              </a:rPr>
              <a:t>niespełniające wymogów formalnych będą odrzucone </a:t>
            </a:r>
            <a:r>
              <a:rPr lang="pl-PL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pl-PL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Wnioski ocierające się o niespełnienie wymogów mogą mieć obniżoną punktację </a:t>
            </a:r>
            <a:r>
              <a:rPr lang="pl-PL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pl-PL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000" b="1" dirty="0" smtClean="0"/>
              <a:t>Nie </a:t>
            </a:r>
            <a:r>
              <a:rPr lang="pl-PL" sz="2000" b="1" dirty="0"/>
              <a:t>ignorować </a:t>
            </a:r>
            <a:r>
              <a:rPr lang="pl-PL" sz="2000" dirty="0"/>
              <a:t>żadnych obowiązkowych elementów </a:t>
            </a:r>
            <a:r>
              <a:rPr lang="pl-PL" sz="2000" dirty="0" smtClean="0"/>
              <a:t>aplikacji</a:t>
            </a:r>
          </a:p>
          <a:p>
            <a:pPr marL="0" indent="0">
              <a:buNone/>
            </a:pPr>
            <a:r>
              <a:rPr lang="pl-PL" sz="2000" dirty="0" smtClean="0"/>
              <a:t>Trzeba </a:t>
            </a:r>
            <a:r>
              <a:rPr lang="pl-PL" sz="2000" b="1" dirty="0"/>
              <a:t>wypełnić wszystkie pola </a:t>
            </a:r>
            <a:r>
              <a:rPr lang="pl-PL" sz="2000" dirty="0"/>
              <a:t>odpowiednimi informacjami (i w </a:t>
            </a:r>
            <a:r>
              <a:rPr lang="pl-PL" sz="2000" dirty="0" smtClean="0"/>
              <a:t>odp. języku</a:t>
            </a:r>
            <a:r>
              <a:rPr lang="pl-PL" sz="2000" dirty="0"/>
              <a:t>!)</a:t>
            </a:r>
          </a:p>
          <a:p>
            <a:pPr marL="0" indent="0">
              <a:buNone/>
            </a:pPr>
            <a:r>
              <a:rPr lang="pl-PL" sz="2000" dirty="0" smtClean="0"/>
              <a:t>Trzeba zebrać </a:t>
            </a:r>
            <a:r>
              <a:rPr lang="pl-PL" sz="2000" b="1" dirty="0" smtClean="0"/>
              <a:t>wszystkie </a:t>
            </a:r>
            <a:r>
              <a:rPr lang="pl-PL" sz="2000" dirty="0" smtClean="0"/>
              <a:t>dokumenty, podpisy, pieczątki itp.</a:t>
            </a:r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Unikać pomyłek, nie podawać nieprawdziwych informacji</a:t>
            </a:r>
          </a:p>
          <a:p>
            <a:pPr marL="0" indent="0">
              <a:buNone/>
            </a:pPr>
            <a:r>
              <a:rPr lang="pl-PL" sz="2000" dirty="0" smtClean="0"/>
              <a:t>Wykrycie fałszywych danych przez recenzentów... = podejrzenie o oszustwo? </a:t>
            </a:r>
            <a:br>
              <a:rPr lang="pl-PL" sz="2000" dirty="0" smtClean="0"/>
            </a:br>
            <a:r>
              <a:rPr lang="pl-PL" sz="2000" dirty="0" smtClean="0"/>
              <a:t>zagraża odrzuceniem wniosku i innymi przykrymi konsekwencjami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 smtClean="0"/>
              <a:t>np. na liście publikacji z ostatnich 5 lat nie podawać publikacji starszych!</a:t>
            </a:r>
          </a:p>
          <a:p>
            <a:pPr>
              <a:buFontTx/>
              <a:buChar char="-"/>
            </a:pPr>
            <a:r>
              <a:rPr lang="pl-PL" sz="2000" dirty="0" smtClean="0"/>
              <a:t>na liście zrealizowanych grantów nie podawać publikacji, </a:t>
            </a:r>
            <a:br>
              <a:rPr lang="pl-PL" sz="2000" dirty="0" smtClean="0"/>
            </a:br>
            <a:r>
              <a:rPr lang="pl-PL" sz="2000" dirty="0" smtClean="0"/>
              <a:t>które nie cytują tych grantów!</a:t>
            </a:r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Wyjaśnić </a:t>
            </a:r>
            <a:r>
              <a:rPr lang="pl-PL" sz="2000" b="1" dirty="0">
                <a:solidFill>
                  <a:srgbClr val="0000FF"/>
                </a:solidFill>
              </a:rPr>
              <a:t>dokładnie wszelkie możliwe konflikty </a:t>
            </a:r>
            <a:r>
              <a:rPr lang="pl-PL" sz="2000" b="1" dirty="0" smtClean="0">
                <a:solidFill>
                  <a:srgbClr val="0000FF"/>
                </a:solidFill>
              </a:rPr>
              <a:t>interesów</a:t>
            </a:r>
          </a:p>
          <a:p>
            <a:pPr marL="0" indent="0">
              <a:buNone/>
            </a:pPr>
            <a:r>
              <a:rPr lang="pl-PL" sz="2000" dirty="0" smtClean="0"/>
              <a:t>np. opisać inne podobne granty realizowane przez zespół itp.</a:t>
            </a: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3. Przygotowanie wniosku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Wniosek powinien być napisany schludnie i powinno się go przyjemnie czytać</a:t>
            </a:r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sz="2000" dirty="0"/>
              <a:t>Niechlujny wniosek </a:t>
            </a:r>
            <a:r>
              <a:rPr lang="pl-PL" sz="2000" dirty="0" smtClean="0"/>
              <a:t>= wrażenie</a:t>
            </a:r>
            <a:r>
              <a:rPr lang="pl-PL" sz="2000" dirty="0"/>
              <a:t>,  że wnioskodawca niechlujnie prowadzi badania</a:t>
            </a:r>
          </a:p>
          <a:p>
            <a:pPr marL="0" indent="0">
              <a:buNone/>
            </a:pPr>
            <a:r>
              <a:rPr lang="pl-PL" sz="2000" dirty="0"/>
              <a:t>Schludny i ładny wniosek </a:t>
            </a:r>
            <a:r>
              <a:rPr lang="pl-PL" sz="2000" dirty="0" smtClean="0"/>
              <a:t>= </a:t>
            </a:r>
            <a:r>
              <a:rPr lang="pl-PL" sz="2000" dirty="0"/>
              <a:t>wrażenie, że wnioskodawca </a:t>
            </a:r>
            <a:r>
              <a:rPr lang="pl-PL" sz="2000" dirty="0" smtClean="0"/>
              <a:t>„ma </a:t>
            </a:r>
            <a:r>
              <a:rPr lang="pl-PL" sz="2000" dirty="0"/>
              <a:t>wszystko </a:t>
            </a:r>
            <a:r>
              <a:rPr lang="pl-PL" sz="2000" dirty="0" smtClean="0"/>
              <a:t>poukładane”</a:t>
            </a:r>
          </a:p>
          <a:p>
            <a:pPr marL="0" indent="0">
              <a:buNone/>
            </a:pPr>
            <a:endParaRPr lang="pl-PL" sz="9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</a:t>
            </a:r>
            <a:r>
              <a:rPr lang="pl-PL" sz="2000" dirty="0"/>
              <a:t>przekraczać limitów tekstu (niespełnienie wymogów</a:t>
            </a:r>
            <a:r>
              <a:rPr lang="pl-PL" sz="2000" dirty="0" smtClean="0"/>
              <a:t>!)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</a:t>
            </a:r>
            <a:r>
              <a:rPr lang="pl-PL" sz="2000" dirty="0"/>
              <a:t>pisać za krótko (wniosek sprawi wrażenie niepełnego i napisanego </a:t>
            </a:r>
            <a:r>
              <a:rPr lang="pl-PL" sz="2000" dirty="0" smtClean="0"/>
              <a:t>pospiesznie)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</a:t>
            </a:r>
            <a:r>
              <a:rPr lang="pl-PL" sz="2000" dirty="0"/>
              <a:t>dołączać materiałów, na które nie ma miejsca we </a:t>
            </a:r>
            <a:r>
              <a:rPr lang="pl-PL" sz="2000" dirty="0" smtClean="0"/>
              <a:t>wniosku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język </a:t>
            </a:r>
            <a:r>
              <a:rPr lang="pl-PL" sz="2000" dirty="0"/>
              <a:t>musi być poprawny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terminologia </a:t>
            </a:r>
            <a:r>
              <a:rPr lang="pl-PL" sz="2000" dirty="0"/>
              <a:t>musi być poprawna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angielski</a:t>
            </a:r>
            <a:r>
              <a:rPr lang="pl-PL" sz="2000" dirty="0"/>
              <a:t>? musi być sprawdzony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tekst porządnie </a:t>
            </a:r>
            <a:r>
              <a:rPr lang="pl-PL" sz="2000" dirty="0"/>
              <a:t>zredagowany i sformatowany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b="1" dirty="0" smtClean="0">
                <a:solidFill>
                  <a:srgbClr val="FF0000"/>
                </a:solidFill>
              </a:rPr>
              <a:t>ilustracje</a:t>
            </a:r>
            <a:r>
              <a:rPr lang="pl-PL" sz="2000" b="1" dirty="0" smtClean="0"/>
              <a:t>, wykresy, </a:t>
            </a:r>
            <a:r>
              <a:rPr lang="pl-PL" sz="2000" b="1" dirty="0"/>
              <a:t>tabele</a:t>
            </a:r>
            <a:r>
              <a:rPr lang="pl-PL" sz="2000" b="1" dirty="0" smtClean="0"/>
              <a:t>! </a:t>
            </a:r>
            <a:endParaRPr lang="pl-PL" sz="2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3. Przygotowanie wniosku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191990" y="4201934"/>
            <a:ext cx="1648656" cy="2220029"/>
            <a:chOff x="6191990" y="4201934"/>
            <a:chExt cx="1648656" cy="2220029"/>
          </a:xfrm>
        </p:grpSpPr>
        <p:sp>
          <p:nvSpPr>
            <p:cNvPr id="16" name="Rectangle 15"/>
            <p:cNvSpPr/>
            <p:nvPr/>
          </p:nvSpPr>
          <p:spPr>
            <a:xfrm>
              <a:off x="6355466" y="4201934"/>
              <a:ext cx="535785" cy="124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355466" y="4326715"/>
              <a:ext cx="535785" cy="6077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55466" y="4934421"/>
              <a:ext cx="535785" cy="94285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TextBox 24"/>
            <p:cNvSpPr txBox="1">
              <a:spLocks noChangeAspect="1"/>
            </p:cNvSpPr>
            <p:nvPr/>
          </p:nvSpPr>
          <p:spPr>
            <a:xfrm>
              <a:off x="6191990" y="6114186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400" b="1" dirty="0" smtClean="0">
                  <a:solidFill>
                    <a:srgbClr val="FF0000"/>
                  </a:solidFill>
                </a:rPr>
                <a:t>PRZED </a:t>
              </a:r>
              <a:r>
                <a:rPr lang="pl-PL" sz="1400" b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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75236" y="4201935"/>
              <a:ext cx="535785" cy="124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75236" y="4326716"/>
              <a:ext cx="535785" cy="6077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75236" y="4934422"/>
              <a:ext cx="535785" cy="94285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355466" y="4574621"/>
              <a:ext cx="1463942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>
              <a:spLocks noChangeAspect="1"/>
            </p:cNvSpPr>
            <p:nvPr/>
          </p:nvSpPr>
          <p:spPr>
            <a:xfrm>
              <a:off x="6372200" y="4643312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400" b="1" dirty="0" smtClean="0">
                  <a:solidFill>
                    <a:srgbClr val="FF0000"/>
                  </a:solidFill>
                </a:rPr>
                <a:t>60%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93701" y="4293096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400" b="1" dirty="0" smtClean="0">
                  <a:solidFill>
                    <a:srgbClr val="00B050"/>
                  </a:solidFill>
                </a:rPr>
                <a:t>90%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45611" y="6099516"/>
              <a:ext cx="59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400" b="1" dirty="0" smtClean="0">
                  <a:solidFill>
                    <a:srgbClr val="00B050"/>
                  </a:solidFill>
                </a:rPr>
                <a:t>PO </a:t>
              </a:r>
              <a:r>
                <a:rPr lang="pl-PL" sz="1400" b="1" dirty="0" smtClean="0">
                  <a:solidFill>
                    <a:srgbClr val="00B050"/>
                  </a:solidFill>
                  <a:sym typeface="Wingdings" panose="05000000000000000000" pitchFamily="2" charset="2"/>
                </a:rPr>
                <a:t></a:t>
              </a:r>
              <a:endParaRPr lang="en-US" sz="1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FF"/>
                </a:solidFill>
              </a:rPr>
              <a:t>Plan dzisiejszego spotkania: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4800"/>
              </a:spcBef>
              <a:buAutoNum type="arabicPeriod"/>
            </a:pPr>
            <a:r>
              <a:rPr lang="pl-PL" dirty="0" smtClean="0"/>
              <a:t>O co chodzi w akcji „Więcej Dobrej Nauki”?</a:t>
            </a:r>
            <a:br>
              <a:rPr lang="pl-PL" dirty="0" smtClean="0"/>
            </a:br>
            <a:endParaRPr lang="pl-PL" dirty="0" smtClean="0"/>
          </a:p>
          <a:p>
            <a:pPr marL="514350" indent="-514350">
              <a:spcBef>
                <a:spcPts val="4800"/>
              </a:spcBef>
              <a:buAutoNum type="arabicPeriod"/>
            </a:pPr>
            <a:r>
              <a:rPr lang="pl-PL" dirty="0" smtClean="0"/>
              <a:t>Jak </a:t>
            </a:r>
            <a:r>
              <a:rPr lang="pl-PL" dirty="0" smtClean="0"/>
              <a:t>należy przygotowywać wnioski grantowe?</a:t>
            </a:r>
            <a:br>
              <a:rPr lang="pl-PL" dirty="0" smtClean="0"/>
            </a:br>
            <a:endParaRPr lang="pl-PL" dirty="0" smtClean="0"/>
          </a:p>
          <a:p>
            <a:pPr marL="514350" indent="-514350">
              <a:spcBef>
                <a:spcPts val="4800"/>
              </a:spcBef>
              <a:buAutoNum type="arabicPeriod"/>
            </a:pPr>
            <a:r>
              <a:rPr lang="pl-PL" dirty="0" smtClean="0"/>
              <a:t>Czas </a:t>
            </a:r>
            <a:r>
              <a:rPr lang="pl-PL" dirty="0" smtClean="0"/>
              <a:t>na dyskusję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dirty="0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4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rgbClr val="0000FF"/>
                </a:solidFill>
              </a:rPr>
              <a:t>Od czego zacząć?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ustal </a:t>
            </a:r>
            <a:r>
              <a:rPr lang="pl-PL" sz="2000" dirty="0" smtClean="0"/>
              <a:t>jakie </a:t>
            </a:r>
            <a:r>
              <a:rPr lang="pl-PL" sz="2000" dirty="0"/>
              <a:t>instytucje oferuja granty, na jakich zasadach i </a:t>
            </a:r>
            <a:r>
              <a:rPr lang="pl-PL" sz="2000" dirty="0" smtClean="0"/>
              <a:t>ktore najlepiej pasują</a:t>
            </a:r>
            <a:br>
              <a:rPr lang="pl-PL" sz="2000" dirty="0" smtClean="0"/>
            </a:br>
            <a:r>
              <a:rPr lang="pl-PL" sz="2000" dirty="0" smtClean="0"/>
              <a:t>(NCN</a:t>
            </a:r>
            <a:r>
              <a:rPr lang="pl-PL" sz="2000" dirty="0"/>
              <a:t>, NCBiR, </a:t>
            </a:r>
            <a:r>
              <a:rPr lang="pl-PL" sz="2000" dirty="0" smtClean="0"/>
              <a:t>NPRH, FNP, MNiSW, fundacje, zagraniczne programy)</a:t>
            </a:r>
            <a:endParaRPr lang="pl-PL" sz="2000" b="1" dirty="0">
              <a:solidFill>
                <a:srgbClr val="0000FF"/>
              </a:solidFill>
            </a:endParaRP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przeczytaj dokładnie</a:t>
            </a:r>
            <a:r>
              <a:rPr lang="pl-PL" sz="2000" b="1" dirty="0"/>
              <a:t> NAJNOWSZĄ </a:t>
            </a:r>
            <a:r>
              <a:rPr lang="pl-PL" sz="2000" dirty="0"/>
              <a:t>wersję </a:t>
            </a:r>
            <a:r>
              <a:rPr lang="pl-PL" sz="2000" dirty="0" smtClean="0"/>
              <a:t>regulaminu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 smtClean="0"/>
              <a:t>znajdź ankietę </a:t>
            </a:r>
            <a:r>
              <a:rPr lang="pl-PL" sz="2000" dirty="0"/>
              <a:t>do </a:t>
            </a:r>
            <a:r>
              <a:rPr lang="pl-PL" sz="2000" dirty="0" smtClean="0"/>
              <a:t>wypełnienia przez recenzentów</a:t>
            </a:r>
            <a:endParaRPr lang="pl-PL" sz="2000" dirty="0"/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sprawdź listy </a:t>
            </a:r>
            <a:r>
              <a:rPr lang="pl-PL" sz="2000" b="1" dirty="0" smtClean="0"/>
              <a:t>poprzednio </a:t>
            </a:r>
            <a:r>
              <a:rPr lang="pl-PL" sz="2000" b="1" dirty="0"/>
              <a:t>zaakceptowanych </a:t>
            </a:r>
            <a:r>
              <a:rPr lang="pl-PL" sz="2000" b="1" dirty="0" smtClean="0"/>
              <a:t>grantów</a:t>
            </a:r>
            <a:endParaRPr lang="pl-PL" sz="2000" b="1" dirty="0"/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b="1" dirty="0"/>
              <a:t>porozmawiaj </a:t>
            </a:r>
            <a:r>
              <a:rPr lang="pl-PL" sz="2000" dirty="0"/>
              <a:t>wcześniej z osobami, które aplikowały o podobne granty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upewnij się, że </a:t>
            </a:r>
            <a:r>
              <a:rPr lang="pl-PL" sz="2000" b="1" dirty="0"/>
              <a:t>projekt pasuje do misji instytucji finansującej badania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w razie potrzeby zapytaj osobę odpowiedzialną za kontakt w tej instytucji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porozmawiaj z przełożonymi/księgową o  szczegółach administracyjnych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Kiedy pisać?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b="1" dirty="0" smtClean="0"/>
              <a:t>zacznij </a:t>
            </a:r>
            <a:r>
              <a:rPr lang="pl-PL" sz="2000" b="1" dirty="0"/>
              <a:t>wcześnie </a:t>
            </a:r>
            <a:r>
              <a:rPr lang="pl-PL" sz="2000" dirty="0"/>
              <a:t>(</a:t>
            </a:r>
            <a:r>
              <a:rPr lang="pl-PL" sz="2000" dirty="0" smtClean="0"/>
              <a:t>co najmniej </a:t>
            </a:r>
            <a:r>
              <a:rPr lang="pl-PL" sz="2000" dirty="0"/>
              <a:t>kilka miesięcy przed terminem</a:t>
            </a:r>
            <a:r>
              <a:rPr lang="pl-PL" sz="2000" dirty="0" smtClean="0"/>
              <a:t>)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pierwsza wersja na </a:t>
            </a:r>
            <a:r>
              <a:rPr lang="pl-PL" sz="2000" b="1" dirty="0"/>
              <a:t>kilka tygodni lub miesięcy przed terminem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od razu załóż, że będzie kilka rund poprawek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nie wysyłaj wniosku w ostatniej chwili (problemy techniczne = </a:t>
            </a:r>
            <a:r>
              <a:rPr lang="pl-PL" sz="2000" dirty="0" smtClean="0"/>
              <a:t>klapa!)</a:t>
            </a:r>
            <a:endParaRPr lang="pl-PL" sz="2000" dirty="0"/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r>
              <a:rPr lang="pl-PL" sz="2000" dirty="0"/>
              <a:t>wniosek musi być gotowy żeby zdążyć ze zdobyciem podpisów i zaświadczeń</a:t>
            </a:r>
          </a:p>
          <a:p>
            <a:pPr marL="180975" indent="-180975">
              <a:spcBef>
                <a:spcPts val="0"/>
              </a:spcBef>
              <a:buFont typeface="Calibri" pitchFamily="34" charset="0"/>
              <a:buChar char="‐"/>
            </a:pPr>
            <a:endParaRPr lang="pl-PL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3. Przygotowanie wniosku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2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74598"/>
            <a:ext cx="8964488" cy="4602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Jak pracować nad wnioskiem?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/>
              <a:t>z</a:t>
            </a:r>
            <a:r>
              <a:rPr lang="pl-PL" sz="2000" dirty="0" smtClean="0"/>
              <a:t>acznij od spotkania/burzy mózgów ze współpracownikami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pisz </a:t>
            </a:r>
            <a:r>
              <a:rPr lang="pl-PL" sz="2000" dirty="0"/>
              <a:t>wniosek </a:t>
            </a:r>
            <a:r>
              <a:rPr lang="pl-PL" sz="2000" b="1" dirty="0"/>
              <a:t>wspólnie</a:t>
            </a:r>
            <a:r>
              <a:rPr lang="pl-PL" sz="2000" dirty="0"/>
              <a:t> w zespole wnioskodawców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pierwszą „gotową” wersję oddaj</a:t>
            </a:r>
            <a:r>
              <a:rPr lang="pl-PL" sz="2000" b="1" dirty="0" smtClean="0"/>
              <a:t> do przeczytania znajomym naukowcom </a:t>
            </a:r>
            <a:br>
              <a:rPr lang="pl-PL" sz="2000" b="1" dirty="0" smtClean="0"/>
            </a:br>
            <a:r>
              <a:rPr lang="pl-PL" sz="2000" dirty="0" smtClean="0"/>
              <a:t>(</a:t>
            </a:r>
            <a:r>
              <a:rPr lang="pl-PL" sz="2000" dirty="0"/>
              <a:t>najlepiej </a:t>
            </a:r>
            <a:r>
              <a:rPr lang="pl-PL" sz="2000" dirty="0" smtClean="0"/>
              <a:t>jednemu z tej samej a jednemu z innej „sąsiedniej” dziedziny)</a:t>
            </a:r>
            <a:br>
              <a:rPr lang="pl-PL" sz="2000" dirty="0" smtClean="0"/>
            </a:br>
            <a:r>
              <a:rPr lang="pl-PL" sz="2000" dirty="0" smtClean="0"/>
              <a:t>przygotuj listę pytań o kluczowe kwestie 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b="1" dirty="0" smtClean="0"/>
              <a:t>omów </a:t>
            </a:r>
            <a:r>
              <a:rPr lang="pl-PL" sz="2000" dirty="0" smtClean="0"/>
              <a:t>Twój wniosek z „wewnętrznymi recenzentami” twarzą w twarz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b="1" dirty="0" smtClean="0"/>
              <a:t>popraw </a:t>
            </a:r>
            <a:r>
              <a:rPr lang="pl-PL" sz="2000" dirty="0"/>
              <a:t>wszystkie </a:t>
            </a:r>
            <a:r>
              <a:rPr lang="pl-PL" sz="2000" dirty="0" smtClean="0"/>
              <a:t>zgłoszone problemy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b="1" dirty="0" smtClean="0"/>
              <a:t>dopracuj </a:t>
            </a:r>
            <a:r>
              <a:rPr lang="pl-PL" sz="2000" dirty="0"/>
              <a:t>warstwę językową, strukturę, styl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„ostateczną” </a:t>
            </a:r>
            <a:r>
              <a:rPr lang="pl-PL" sz="2000" dirty="0"/>
              <a:t>wersję </a:t>
            </a:r>
            <a:r>
              <a:rPr lang="pl-PL" sz="2000" dirty="0" smtClean="0"/>
              <a:t>wydrukuj i przeczytaj w </a:t>
            </a:r>
            <a:r>
              <a:rPr lang="pl-PL" sz="2000" dirty="0"/>
              <a:t>wersji </a:t>
            </a:r>
            <a:r>
              <a:rPr lang="pl-PL" sz="2000" dirty="0" smtClean="0"/>
              <a:t>papierowej</a:t>
            </a:r>
            <a:br>
              <a:rPr lang="pl-PL" sz="2000" dirty="0" smtClean="0"/>
            </a:br>
            <a:r>
              <a:rPr lang="pl-PL" sz="2000" dirty="0" smtClean="0"/>
              <a:t>(na pewno znajdziesz masę drobiazgów, które trzeba będzie poprawić)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endParaRPr lang="pl-PL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3. Przygotowanie wniosku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Zazwyczaj: 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jest ekspertem </a:t>
            </a:r>
            <a:r>
              <a:rPr lang="pl-PL" sz="2000" dirty="0"/>
              <a:t>w danej </a:t>
            </a:r>
            <a:r>
              <a:rPr lang="pl-PL" sz="2000" dirty="0" smtClean="0"/>
              <a:t>dyscyplinie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jest specjalistą </a:t>
            </a:r>
            <a:r>
              <a:rPr lang="pl-PL" sz="2000" dirty="0"/>
              <a:t>w wąskiej problematyce, której dotyczy </a:t>
            </a:r>
            <a:r>
              <a:rPr lang="pl-PL" sz="2000" dirty="0" smtClean="0"/>
              <a:t>wniosek</a:t>
            </a:r>
            <a:endParaRPr lang="pl-PL" sz="2000" dirty="0"/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pracuje </a:t>
            </a:r>
            <a:r>
              <a:rPr lang="pl-PL" sz="2000" dirty="0"/>
              <a:t>nad tym samym </a:t>
            </a:r>
            <a:r>
              <a:rPr lang="pl-PL" sz="2000" dirty="0" smtClean="0"/>
              <a:t>problemem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zna szczegółów problematyki wniosku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NIE zna w 100% literatury cytowanej we wniosku</a:t>
            </a:r>
          </a:p>
          <a:p>
            <a:pPr marL="180975" indent="-180975">
              <a:buFont typeface="Calibri" pitchFamily="34" charset="0"/>
              <a:buChar char="‐"/>
            </a:pPr>
            <a:r>
              <a:rPr lang="pl-PL" sz="2000" dirty="0" smtClean="0"/>
              <a:t>może </a:t>
            </a:r>
            <a:r>
              <a:rPr lang="pl-PL" sz="2000" dirty="0"/>
              <a:t>być drażliwy i mieć mało czasu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(nawał pracy, duża liczba wniosków do oceny)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Nie wolno zakładać, że coś powinno być oczywiste dla </a:t>
            </a:r>
            <a:r>
              <a:rPr lang="pl-PL" sz="2000" b="1" dirty="0" smtClean="0"/>
              <a:t>recenzenta</a:t>
            </a:r>
            <a:endParaRPr lang="pl-PL" sz="2000" b="1" dirty="0"/>
          </a:p>
          <a:p>
            <a:pPr marL="0" indent="0">
              <a:buNone/>
            </a:pPr>
            <a:r>
              <a:rPr lang="pl-PL" sz="2000" dirty="0" smtClean="0"/>
              <a:t>Wszystkie </a:t>
            </a:r>
            <a:r>
              <a:rPr lang="pl-PL" sz="2000" dirty="0"/>
              <a:t>ważne informacje trzeba napisać </a:t>
            </a:r>
            <a:r>
              <a:rPr lang="pl-PL" sz="2000" dirty="0" smtClean="0"/>
              <a:t>wprost, najlepiej </a:t>
            </a:r>
            <a:r>
              <a:rPr lang="pl-PL" sz="2000" dirty="0"/>
              <a:t>powtórzyć kilka </a:t>
            </a:r>
            <a:r>
              <a:rPr lang="pl-PL" sz="2000" dirty="0" smtClean="0"/>
              <a:t>razy!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 wielu agencjach instrukcje dla </a:t>
            </a:r>
            <a:r>
              <a:rPr lang="pl-PL" sz="2000" dirty="0" smtClean="0"/>
              <a:t>recenzentów nakazują brać </a:t>
            </a:r>
            <a:r>
              <a:rPr lang="pl-PL" sz="2000" dirty="0"/>
              <a:t>pod </a:t>
            </a:r>
            <a:r>
              <a:rPr lang="pl-PL" sz="2000" dirty="0" smtClean="0"/>
              <a:t>uwagę</a:t>
            </a:r>
          </a:p>
          <a:p>
            <a:pPr marL="0" indent="0">
              <a:buNone/>
            </a:pPr>
            <a:r>
              <a:rPr lang="pl-PL" sz="2000" b="1" dirty="0" smtClean="0"/>
              <a:t>wyłącznie </a:t>
            </a:r>
            <a:r>
              <a:rPr lang="pl-PL" sz="2000" b="1" dirty="0"/>
              <a:t>informacje uwzględnione we wniosku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Recenzent też człowiek...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04699" y="6581001"/>
            <a:ext cx="393005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/>
              <a:t>slajd inspirowany prezentacją prof. Stefana Dziembowskiego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W</a:t>
            </a:r>
            <a:r>
              <a:rPr lang="pl-PL" sz="2000" b="1" dirty="0" smtClean="0"/>
              <a:t>niosek </a:t>
            </a:r>
            <a:r>
              <a:rPr lang="pl-PL" sz="2000" b="1" dirty="0"/>
              <a:t>powinien być napisany bardzo jasno i </a:t>
            </a:r>
            <a:r>
              <a:rPr lang="pl-PL" sz="2000" b="1" dirty="0" smtClean="0"/>
              <a:t>klarownie </a:t>
            </a:r>
            <a:endParaRPr lang="pl-PL" sz="2000" b="1" dirty="0"/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Kluczowe </a:t>
            </a:r>
            <a:r>
              <a:rPr lang="pl-PL" sz="2000" b="1" dirty="0">
                <a:solidFill>
                  <a:srgbClr val="0000FF"/>
                </a:solidFill>
              </a:rPr>
              <a:t>miejsca</a:t>
            </a:r>
            <a:r>
              <a:rPr lang="pl-PL" sz="2000" b="1" dirty="0" smtClean="0">
                <a:solidFill>
                  <a:srgbClr val="0000FF"/>
                </a:solidFill>
              </a:rPr>
              <a:t>: </a:t>
            </a:r>
            <a:r>
              <a:rPr lang="pl-PL" sz="2000" b="1" dirty="0" smtClean="0"/>
              <a:t>streszczenie, pierwszy akapit , pierwsza </a:t>
            </a:r>
            <a:r>
              <a:rPr lang="pl-PL" sz="2000" b="1" dirty="0"/>
              <a:t>strona </a:t>
            </a:r>
            <a:r>
              <a:rPr lang="pl-PL" sz="2000" b="1" dirty="0" smtClean="0"/>
              <a:t>wniosku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Tam uchwyć </a:t>
            </a:r>
            <a:r>
              <a:rPr lang="pl-PL" sz="2000" b="1" dirty="0">
                <a:solidFill>
                  <a:srgbClr val="FF0000"/>
                </a:solidFill>
              </a:rPr>
              <a:t>uwagę </a:t>
            </a:r>
            <a:r>
              <a:rPr lang="pl-PL" sz="2000" b="1" dirty="0" smtClean="0">
                <a:solidFill>
                  <a:srgbClr val="FF0000"/>
                </a:solidFill>
              </a:rPr>
              <a:t>recenzenta, zaraź go entuzjazmem!!!! </a:t>
            </a:r>
            <a:endParaRPr lang="pl-PL" sz="20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Przekaż </a:t>
            </a:r>
            <a:r>
              <a:rPr lang="pl-PL" sz="2000" dirty="0"/>
              <a:t>mu </a:t>
            </a:r>
            <a:r>
              <a:rPr lang="pl-PL" sz="2000" dirty="0" smtClean="0"/>
              <a:t>pewność </a:t>
            </a:r>
            <a:r>
              <a:rPr lang="pl-PL" sz="2000" dirty="0"/>
              <a:t>co do zasadności </a:t>
            </a:r>
            <a:r>
              <a:rPr lang="pl-PL" sz="2000" dirty="0" smtClean="0"/>
              <a:t>badań</a:t>
            </a: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Nie omawiaj </a:t>
            </a:r>
            <a:r>
              <a:rPr lang="pl-PL" sz="2000" dirty="0"/>
              <a:t>tam potencjalnych </a:t>
            </a:r>
            <a:r>
              <a:rPr lang="pl-PL" sz="2000" dirty="0" smtClean="0"/>
              <a:t>trudności!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We wniosku </a:t>
            </a:r>
            <a:r>
              <a:rPr lang="pl-PL" sz="2000" b="1" dirty="0" smtClean="0"/>
              <a:t>nie przesadzać ze skromnością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Napisać szczerze z czego jesteśmy najbardziej dumni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-  np. inni cytowali naszą pracę, 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-  wynik </a:t>
            </a:r>
            <a:r>
              <a:rPr lang="pl-PL" sz="2000" dirty="0"/>
              <a:t>został wybrany do prezentacji na </a:t>
            </a:r>
            <a:r>
              <a:rPr lang="pl-PL" sz="2000" dirty="0" smtClean="0"/>
              <a:t>konferencji</a:t>
            </a:r>
          </a:p>
          <a:p>
            <a:pPr>
              <a:spcBef>
                <a:spcPts val="0"/>
              </a:spcBef>
              <a:buNone/>
            </a:pPr>
            <a:r>
              <a:rPr lang="pl-PL" sz="2000" dirty="0" smtClean="0"/>
              <a:t>-  gdzie/jak nasze pomysły/działania zostały docenione itp.</a:t>
            </a:r>
          </a:p>
          <a:p>
            <a:pPr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Nie liczmy na to, że recenzent sam to odkryje!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pl-P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Recenzent zwykle nie ma czasu wracać do wniosku, jak coś przeoczy to przepadło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Najważniejsze informacje </a:t>
            </a:r>
            <a:r>
              <a:rPr lang="pl-PL" sz="2000" u="sng" dirty="0" smtClean="0"/>
              <a:t>podkreślać </a:t>
            </a:r>
            <a:r>
              <a:rPr lang="pl-PL" sz="2000" dirty="0" smtClean="0"/>
              <a:t>i </a:t>
            </a:r>
            <a:r>
              <a:rPr lang="pl-PL" sz="2000" b="1" dirty="0" smtClean="0"/>
              <a:t>pogrubiać</a:t>
            </a:r>
            <a:r>
              <a:rPr lang="pl-PL" sz="2000" dirty="0" smtClean="0"/>
              <a:t>, powtórzyć kilka razy!</a:t>
            </a:r>
          </a:p>
          <a:p>
            <a:pPr>
              <a:spcBef>
                <a:spcPts val="0"/>
              </a:spcBef>
              <a:buNone/>
            </a:pP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Recenzent też człowiek...</a:t>
            </a:r>
          </a:p>
        </p:txBody>
      </p:sp>
      <p:pic>
        <p:nvPicPr>
          <p:cNvPr id="6146" name="Picture 2" descr="http://pixabay.com/static/uploads/photo/2013/07/12/15/17/superman-149576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735342"/>
            <a:ext cx="1878773" cy="1250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rostokąt 4"/>
          <p:cNvSpPr/>
          <p:nvPr/>
        </p:nvSpPr>
        <p:spPr>
          <a:xfrm>
            <a:off x="6804248" y="4175502"/>
            <a:ext cx="1571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err="1" smtClean="0">
                <a:solidFill>
                  <a:schemeClr val="bg1">
                    <a:lumMod val="65000"/>
                  </a:schemeClr>
                </a:solidFill>
              </a:rPr>
              <a:t>Zdj</a:t>
            </a:r>
            <a:r>
              <a:rPr lang="pl-PL" sz="1100" dirty="0" smtClean="0">
                <a:solidFill>
                  <a:schemeClr val="bg1">
                    <a:lumMod val="65000"/>
                  </a:schemeClr>
                </a:solidFill>
              </a:rPr>
              <a:t>.: 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http://pixabay.com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04699" y="6581001"/>
            <a:ext cx="393005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/>
              <a:t>slajd inspirowany prezentacją prof. Stefana Dziembowskiego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Recenzent-specjalista</a:t>
            </a:r>
            <a:r>
              <a:rPr lang="pl-PL" sz="2000" dirty="0" smtClean="0">
                <a:solidFill>
                  <a:srgbClr val="0000FF"/>
                </a:solidFill>
              </a:rPr>
              <a:t> </a:t>
            </a:r>
            <a:r>
              <a:rPr lang="pl-PL" sz="2000" dirty="0" smtClean="0"/>
              <a:t>ma </a:t>
            </a:r>
            <a:r>
              <a:rPr lang="pl-PL" sz="2000" dirty="0"/>
              <a:t>odnieść wrażenie, że wniosek pisała osoba </a:t>
            </a:r>
            <a:r>
              <a:rPr lang="pl-PL" sz="2000" dirty="0" smtClean="0"/>
              <a:t>kompetentna</a:t>
            </a: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Najlepiej </a:t>
            </a:r>
            <a:r>
              <a:rPr lang="pl-PL" sz="2000" dirty="0"/>
              <a:t>żeby nasz wniosek wizualnie przypominał pracę </a:t>
            </a:r>
            <a:r>
              <a:rPr lang="pl-PL" sz="2000" dirty="0" smtClean="0"/>
              <a:t>naukową - recenzent </a:t>
            </a:r>
            <a:r>
              <a:rPr lang="pl-PL" sz="2000" dirty="0"/>
              <a:t>odniesie wrażenie, że autor jest kimś „z branży</a:t>
            </a:r>
            <a:r>
              <a:rPr lang="pl-PL" sz="2000" dirty="0" smtClean="0"/>
              <a:t>”</a:t>
            </a: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W naukach ST </a:t>
            </a:r>
            <a:r>
              <a:rPr lang="pl-PL" sz="2000" dirty="0"/>
              <a:t>lepiej </a:t>
            </a:r>
            <a:r>
              <a:rPr lang="pl-PL" sz="2000" dirty="0" smtClean="0"/>
              <a:t>pisać/formatować </a:t>
            </a:r>
            <a:r>
              <a:rPr lang="pl-PL" sz="2000" dirty="0"/>
              <a:t>w </a:t>
            </a:r>
            <a:r>
              <a:rPr lang="pl-PL" sz="2000" dirty="0" smtClean="0"/>
              <a:t>LaTeXu, w NZ lepiej w pakietach typu </a:t>
            </a:r>
            <a:r>
              <a:rPr lang="pl-PL" sz="2000" i="1" dirty="0" err="1" smtClean="0"/>
              <a:t>office</a:t>
            </a:r>
            <a:endParaRPr lang="pl-PL" sz="2000" i="1" dirty="0" smtClean="0"/>
          </a:p>
          <a:p>
            <a:pPr marL="0" indent="0">
              <a:spcBef>
                <a:spcPts val="0"/>
              </a:spcBef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Nie-specjalista</a:t>
            </a:r>
            <a:r>
              <a:rPr lang="pl-PL" sz="2000" dirty="0" smtClean="0">
                <a:solidFill>
                  <a:srgbClr val="0000FF"/>
                </a:solidFill>
              </a:rPr>
              <a:t> </a:t>
            </a:r>
            <a:r>
              <a:rPr lang="pl-PL" sz="2000" dirty="0" smtClean="0"/>
              <a:t>powinien </a:t>
            </a:r>
            <a:r>
              <a:rPr lang="pl-PL" sz="2000" dirty="0"/>
              <a:t>być w stanie zrozumieć przynajmniej początek </a:t>
            </a:r>
            <a:r>
              <a:rPr lang="pl-PL" sz="2000" dirty="0" smtClean="0"/>
              <a:t>aplikacji</a:t>
            </a:r>
            <a:endParaRPr lang="pl-PL" sz="2000" dirty="0"/>
          </a:p>
          <a:p>
            <a:pPr marL="2241550" indent="-2241550">
              <a:spcBef>
                <a:spcPts val="0"/>
              </a:spcBef>
              <a:buNone/>
            </a:pPr>
            <a:r>
              <a:rPr lang="pl-PL" sz="2000" dirty="0" smtClean="0"/>
              <a:t>Efekt </a:t>
            </a:r>
            <a:r>
              <a:rPr lang="pl-PL" sz="2000" dirty="0"/>
              <a:t>psychologiczny: </a:t>
            </a:r>
            <a:endParaRPr lang="pl-PL" sz="2000" dirty="0" smtClean="0"/>
          </a:p>
          <a:p>
            <a:pPr marL="2241550" indent="-2241550">
              <a:spcBef>
                <a:spcPts val="0"/>
              </a:spcBef>
              <a:buNone/>
            </a:pPr>
            <a:r>
              <a:rPr lang="pl-PL" sz="2000" b="1" dirty="0" smtClean="0"/>
              <a:t>jak </a:t>
            </a:r>
            <a:r>
              <a:rPr lang="pl-PL" sz="2000" b="1" dirty="0"/>
              <a:t>już przestanie rozumieć, </a:t>
            </a:r>
            <a:r>
              <a:rPr lang="pl-PL" sz="2000" b="1" dirty="0" smtClean="0"/>
              <a:t>to i tak </a:t>
            </a:r>
            <a:r>
              <a:rPr lang="pl-PL" sz="2000" b="1" dirty="0"/>
              <a:t>będzie pozytywnie </a:t>
            </a:r>
            <a:r>
              <a:rPr lang="pl-PL" sz="2000" b="1" dirty="0" smtClean="0"/>
              <a:t>nastawiony </a:t>
            </a:r>
            <a:r>
              <a:rPr lang="pl-PL" sz="2000" b="1" dirty="0" smtClean="0">
                <a:sym typeface="Wingdings" pitchFamily="2" charset="2"/>
              </a:rPr>
              <a:t></a:t>
            </a:r>
            <a:endParaRPr lang="pl-PL" sz="2000" b="1" dirty="0" smtClean="0"/>
          </a:p>
          <a:p>
            <a:pPr>
              <a:spcBef>
                <a:spcPts val="0"/>
              </a:spcBef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None/>
            </a:pPr>
            <a:r>
              <a:rPr lang="pl-PL" sz="2000" b="1" dirty="0" smtClean="0"/>
              <a:t>Nie pomijac informacji i być ostrożnym: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- wspomnieć </a:t>
            </a:r>
            <a:r>
              <a:rPr lang="pl-PL" sz="2000" dirty="0"/>
              <a:t>najważniejsze dokonania poprzedników, chociaż jednym </a:t>
            </a:r>
            <a:r>
              <a:rPr lang="pl-PL" sz="2000" dirty="0" smtClean="0"/>
              <a:t>zdaniem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- nie </a:t>
            </a:r>
            <a:r>
              <a:rPr lang="pl-PL" sz="2000" dirty="0"/>
              <a:t>pomijać dokonań innych badaczy (można się narazić... np. recenzentowi!)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/>
              <a:t>- pisać pozytywnie o pracach poprzedników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/>
              <a:t>- jeśli </a:t>
            </a:r>
            <a:r>
              <a:rPr lang="pl-PL" sz="2000" dirty="0" smtClean="0"/>
              <a:t>jest </a:t>
            </a:r>
            <a:r>
              <a:rPr lang="pl-PL" sz="2000" dirty="0"/>
              <a:t>konflikt, to nie opowiadać </a:t>
            </a:r>
            <a:r>
              <a:rPr lang="pl-PL" sz="2000" dirty="0" smtClean="0"/>
              <a:t>się jednoznacznie </a:t>
            </a:r>
            <a:r>
              <a:rPr lang="pl-PL" sz="2000" dirty="0"/>
              <a:t>po żadnej ze stron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- </a:t>
            </a:r>
            <a:r>
              <a:rPr lang="pl-PL" sz="2000" dirty="0"/>
              <a:t>podkreślić, że </a:t>
            </a:r>
            <a:r>
              <a:rPr lang="pl-PL" sz="2000" dirty="0" smtClean="0"/>
              <a:t>z braku miejsca nasz </a:t>
            </a:r>
            <a:r>
              <a:rPr lang="pl-PL" sz="2000" dirty="0"/>
              <a:t>opis nie jest tak dokładny jakbyśmy </a:t>
            </a:r>
            <a:r>
              <a:rPr lang="pl-PL" sz="2000" dirty="0" smtClean="0"/>
              <a:t>chcieli</a:t>
            </a:r>
            <a:endParaRPr lang="pl-PL" sz="2000" i="1" dirty="0"/>
          </a:p>
          <a:p>
            <a:pPr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spcBef>
                <a:spcPts val="0"/>
              </a:spcBef>
              <a:buNone/>
            </a:pPr>
            <a:endParaRPr lang="pl-PL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Recenzent też człowiek...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04699" y="6581001"/>
            <a:ext cx="393005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/>
              <a:t>slajd inspirowany prezentacją prof. Stefana Dziembowskiego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/>
              <a:t>Wniosek </a:t>
            </a:r>
            <a:r>
              <a:rPr lang="pl-PL" sz="2600" dirty="0" smtClean="0"/>
              <a:t>ma przekonać instytucję, że </a:t>
            </a:r>
            <a:br>
              <a:rPr lang="pl-PL" sz="2600" dirty="0" smtClean="0"/>
            </a:br>
            <a:r>
              <a:rPr lang="pl-PL" sz="2600" b="1" dirty="0" smtClean="0"/>
              <a:t>sfinansowanie proponowanych badań będzie </a:t>
            </a:r>
            <a:r>
              <a:rPr lang="pl-PL" sz="2600" b="1" dirty="0"/>
              <a:t>dobrą </a:t>
            </a:r>
            <a:r>
              <a:rPr lang="pl-PL" sz="2600" b="1" dirty="0" smtClean="0"/>
              <a:t>inwestycją!</a:t>
            </a:r>
            <a:r>
              <a:rPr lang="pl-PL" sz="2600" dirty="0" smtClean="0"/>
              <a:t/>
            </a:r>
            <a:br>
              <a:rPr lang="pl-PL" sz="2600" dirty="0" smtClean="0"/>
            </a:br>
            <a:endParaRPr lang="pl-PL" sz="26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pl-PL" sz="2600" dirty="0" smtClean="0"/>
              <a:t>Aby to się udało, trzeba spełnić trzy kryteria:</a:t>
            </a:r>
          </a:p>
          <a:p>
            <a:pPr marL="1079500" indent="-358775">
              <a:spcBef>
                <a:spcPts val="1200"/>
              </a:spcBef>
              <a:buAutoNum type="arabicPeriod"/>
            </a:pPr>
            <a:r>
              <a:rPr lang="pl-PL" sz="2600" b="1" dirty="0" smtClean="0">
                <a:solidFill>
                  <a:srgbClr val="FF0000"/>
                </a:solidFill>
              </a:rPr>
              <a:t>Dobry pomysł</a:t>
            </a:r>
          </a:p>
          <a:p>
            <a:pPr marL="1079500" indent="-358775">
              <a:spcBef>
                <a:spcPts val="1200"/>
              </a:spcBef>
              <a:buAutoNum type="arabicPeriod"/>
            </a:pPr>
            <a:r>
              <a:rPr lang="pl-PL" sz="2600" b="1" dirty="0" smtClean="0">
                <a:solidFill>
                  <a:srgbClr val="FF0000"/>
                </a:solidFill>
              </a:rPr>
              <a:t>Dobre uzasadnienie</a:t>
            </a:r>
          </a:p>
          <a:p>
            <a:pPr marL="1079500" indent="-358775">
              <a:spcBef>
                <a:spcPts val="1200"/>
              </a:spcBef>
              <a:buAutoNum type="arabicPeriod"/>
            </a:pPr>
            <a:r>
              <a:rPr lang="pl-PL" sz="2600" b="1" dirty="0" smtClean="0">
                <a:solidFill>
                  <a:srgbClr val="FF0000"/>
                </a:solidFill>
              </a:rPr>
              <a:t>Perfekcyjne przygotowanie dokumentacji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Dla przypomnienia: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800" b="1" dirty="0" smtClean="0">
                <a:solidFill>
                  <a:srgbClr val="0000FF"/>
                </a:solidFill>
              </a:rPr>
              <a:t>Najlepsza pomoc:</a:t>
            </a:r>
            <a:endParaRPr lang="pl-PL" sz="2800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pl-PL" sz="2800" dirty="0" smtClean="0"/>
              <a:t>uczyć się na błędach/sukcesach poprzedników</a:t>
            </a:r>
          </a:p>
          <a:p>
            <a:pPr>
              <a:spcBef>
                <a:spcPts val="0"/>
              </a:spcBef>
            </a:pPr>
            <a:r>
              <a:rPr lang="pl-PL" sz="2800" dirty="0" smtClean="0"/>
              <a:t>porady i krytyka </a:t>
            </a:r>
            <a:r>
              <a:rPr lang="pl-PL" sz="2800" dirty="0"/>
              <a:t>doświadczonych </a:t>
            </a:r>
            <a:r>
              <a:rPr lang="pl-PL" sz="2800" dirty="0" smtClean="0"/>
              <a:t>kolegów-naukowców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</a:pPr>
            <a:endParaRPr lang="pl-PL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800" b="1" dirty="0" smtClean="0">
                <a:solidFill>
                  <a:srgbClr val="0000FF"/>
                </a:solidFill>
              </a:rPr>
              <a:t>Praktyka </a:t>
            </a:r>
            <a:r>
              <a:rPr lang="pl-PL" sz="2800" b="1" dirty="0">
                <a:solidFill>
                  <a:srgbClr val="0000FF"/>
                </a:solidFill>
              </a:rPr>
              <a:t>czyni </a:t>
            </a:r>
            <a:r>
              <a:rPr lang="pl-PL" sz="2800" b="1" dirty="0" smtClean="0">
                <a:solidFill>
                  <a:srgbClr val="0000FF"/>
                </a:solidFill>
              </a:rPr>
              <a:t>mistrza: </a:t>
            </a:r>
          </a:p>
          <a:p>
            <a:pPr>
              <a:spcBef>
                <a:spcPts val="0"/>
              </a:spcBef>
            </a:pPr>
            <a:r>
              <a:rPr lang="pl-PL" sz="2800" dirty="0" smtClean="0"/>
              <a:t>W przypadku negatywnych recenzji - </a:t>
            </a:r>
            <a:r>
              <a:rPr lang="pl-PL" sz="2800" b="1" dirty="0" smtClean="0"/>
              <a:t>nie poddawać się!</a:t>
            </a:r>
          </a:p>
          <a:p>
            <a:pPr>
              <a:spcBef>
                <a:spcPts val="0"/>
              </a:spcBef>
            </a:pPr>
            <a:r>
              <a:rPr lang="pl-PL" sz="2800" dirty="0" smtClean="0"/>
              <a:t>Starać sie wyciąnąć możliwie najwięcej </a:t>
            </a:r>
            <a:br>
              <a:rPr lang="pl-PL" sz="2800" dirty="0" smtClean="0"/>
            </a:br>
            <a:r>
              <a:rPr lang="pl-PL" sz="2800" b="1" dirty="0" smtClean="0"/>
              <a:t>konstruktywnych informacji z recenzji</a:t>
            </a:r>
            <a:endParaRPr lang="pl-PL" sz="2800" b="1" dirty="0"/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I na koniec: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700" b="1" dirty="0" smtClean="0"/>
              <a:t>Prezentacja oparta o następujące źródła:</a:t>
            </a:r>
            <a:endParaRPr lang="pl-PL" sz="1700" dirty="0" smtClean="0"/>
          </a:p>
          <a:p>
            <a:pPr>
              <a:spcBef>
                <a:spcPts val="0"/>
              </a:spcBef>
            </a:pPr>
            <a:r>
              <a:rPr lang="pl-PL" sz="1700" dirty="0" smtClean="0"/>
              <a:t>Poradnik RMN „Jak napisać wniosek o finansowanie badań naukowych?”</a:t>
            </a:r>
            <a:br>
              <a:rPr lang="pl-PL" sz="1700" dirty="0" smtClean="0"/>
            </a:br>
            <a:r>
              <a:rPr lang="pl-PL" sz="1700" dirty="0" smtClean="0"/>
              <a:t>(</a:t>
            </a:r>
            <a:r>
              <a:rPr lang="pl-PL" sz="1700" dirty="0" smtClean="0">
                <a:hlinkClick r:id="rId2"/>
              </a:rPr>
              <a:t>http://rmn.org.pl/publikacje/</a:t>
            </a:r>
            <a:r>
              <a:rPr lang="pl-PL" sz="17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„Ten simple rules for getting grants” P.E.Bourne i L.M.Chalupa </a:t>
            </a:r>
            <a:br>
              <a:rPr lang="pl-PL" sz="1700" dirty="0" smtClean="0"/>
            </a:br>
            <a:r>
              <a:rPr lang="pl-PL" sz="1700" dirty="0" smtClean="0"/>
              <a:t>PLoS Comput Biol. 2006 Feb;2(2):e12.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„Writing a good grant proposal” S.P.Jones i A.Bundy </a:t>
            </a:r>
            <a:br>
              <a:rPr lang="pl-PL" sz="1700" dirty="0" smtClean="0"/>
            </a:br>
            <a:r>
              <a:rPr lang="pl-PL" sz="1700" dirty="0" smtClean="0"/>
              <a:t>(</a:t>
            </a:r>
            <a:r>
              <a:rPr lang="pl-PL" sz="1700" dirty="0" smtClean="0">
                <a:hlinkClick r:id="rId3"/>
              </a:rPr>
              <a:t>http://research.microsoft.com/en-us/um/people/simonpj/papers/Proposal.html</a:t>
            </a:r>
            <a:r>
              <a:rPr lang="pl-PL" sz="1700" dirty="0"/>
              <a:t>)</a:t>
            </a:r>
            <a:endParaRPr lang="pl-PL" sz="1700" dirty="0" smtClean="0"/>
          </a:p>
          <a:p>
            <a:pPr>
              <a:spcBef>
                <a:spcPts val="0"/>
              </a:spcBef>
            </a:pPr>
            <a:r>
              <a:rPr lang="pl-PL" sz="1700" dirty="0" smtClean="0"/>
              <a:t>„NSF's Guide for Proposal Writing” (</a:t>
            </a:r>
            <a:r>
              <a:rPr lang="pl-PL" sz="1700" dirty="0" smtClean="0">
                <a:hlinkClick r:id="rId4"/>
              </a:rPr>
              <a:t>http://www.nsf.gov/pubs/1998/nsf9891/nsf9891.htm#advice</a:t>
            </a:r>
            <a:r>
              <a:rPr lang="pl-PL" sz="17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„NIH's Grant Writing Tips Sheets”</a:t>
            </a:r>
            <a:br>
              <a:rPr lang="pl-PL" sz="1700" dirty="0" smtClean="0"/>
            </a:br>
            <a:r>
              <a:rPr lang="pl-PL" sz="1700" dirty="0" smtClean="0"/>
              <a:t>(</a:t>
            </a:r>
            <a:r>
              <a:rPr lang="pl-PL" sz="1700" dirty="0" smtClean="0">
                <a:hlinkClick r:id="rId5"/>
              </a:rPr>
              <a:t>https://grants.nih.gov/grants/grant_tips.htm</a:t>
            </a:r>
            <a:r>
              <a:rPr lang="pl-PL" sz="17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„HFSP’s „Art </a:t>
            </a:r>
            <a:r>
              <a:rPr lang="pl-PL" sz="1700" dirty="0"/>
              <a:t>of </a:t>
            </a:r>
            <a:r>
              <a:rPr lang="pl-PL" sz="1700" dirty="0" smtClean="0"/>
              <a:t>Granstmanship”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(</a:t>
            </a:r>
            <a:r>
              <a:rPr lang="pl-PL" sz="1700" dirty="0">
                <a:hlinkClick r:id="rId6"/>
              </a:rPr>
              <a:t>http://</a:t>
            </a:r>
            <a:r>
              <a:rPr lang="pl-PL" sz="1700" dirty="0" smtClean="0">
                <a:hlinkClick r:id="rId6"/>
              </a:rPr>
              <a:t>www.hfsp.org/funding/art-grantsmanship</a:t>
            </a:r>
            <a:r>
              <a:rPr lang="pl-PL" sz="1700" dirty="0" smtClean="0"/>
              <a:t>) 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Prezentacja</a:t>
            </a:r>
            <a:r>
              <a:rPr lang="pl-PL" sz="1700" dirty="0"/>
              <a:t>: prof. Stefan Dziembowski, Obory, </a:t>
            </a:r>
            <a:r>
              <a:rPr lang="pl-PL" sz="1700" dirty="0" smtClean="0"/>
              <a:t>2011.05.28</a:t>
            </a:r>
            <a:br>
              <a:rPr lang="pl-PL" sz="1700" dirty="0" smtClean="0"/>
            </a:br>
            <a:r>
              <a:rPr lang="pl-PL" sz="1700" dirty="0" smtClean="0"/>
              <a:t>„Doświadczenia ze składania wniosków</a:t>
            </a:r>
            <a:r>
              <a:rPr lang="en-GB" sz="1700" dirty="0" smtClean="0"/>
              <a:t> o </a:t>
            </a:r>
            <a:r>
              <a:rPr lang="en-GB" sz="1700" dirty="0" err="1" smtClean="0"/>
              <a:t>granty</a:t>
            </a:r>
            <a:r>
              <a:rPr lang="en-GB" sz="1700" dirty="0" smtClean="0"/>
              <a:t> </a:t>
            </a:r>
            <a:r>
              <a:rPr lang="pl-PL" sz="1700" dirty="0" smtClean="0"/>
              <a:t>Marie-Curie i ERC Starting Grant”,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Prezentacja – instrukcje dla ekspertów w panelach NCN</a:t>
            </a:r>
          </a:p>
          <a:p>
            <a:pPr>
              <a:spcBef>
                <a:spcPts val="0"/>
              </a:spcBef>
            </a:pPr>
            <a:r>
              <a:rPr lang="pl-PL" sz="1700" dirty="0" smtClean="0"/>
              <a:t>J.M.Bujnicki - doświadczenia własne z pisania, oceniania i recenzowania grantów.</a:t>
            </a:r>
            <a:endParaRPr lang="pl-PL" sz="17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0000FF"/>
                </a:solidFill>
              </a:rPr>
              <a:t>Jak należy przygotować </a:t>
            </a:r>
          </a:p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dobry wniosek grantowy?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Dziękuję za uwagę!</a:t>
            </a: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Proszę o pytania i komentarze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Kontakt: </a:t>
            </a:r>
            <a:r>
              <a:rPr lang="pl-PL" b="1" dirty="0" smtClean="0">
                <a:hlinkClick r:id="rId2"/>
              </a:rPr>
              <a:t>granty@genesilico.pl</a:t>
            </a:r>
            <a:r>
              <a:rPr lang="pl-PL" b="1" dirty="0" smtClean="0"/>
              <a:t> </a:t>
            </a:r>
            <a:endParaRPr lang="pl-PL" b="1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Rejestracja: </a:t>
            </a:r>
            <a:r>
              <a:rPr lang="pl-PL" b="1" dirty="0" smtClean="0">
                <a:hlinkClick r:id="rId2"/>
              </a:rPr>
              <a:t>http://genesilico.pl</a:t>
            </a:r>
            <a:endParaRPr lang="pl-PL" b="1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Akcja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Akcja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0000FF"/>
                </a:solidFill>
              </a:rPr>
              <a:t>Więcej Dobrej Nauki</a:t>
            </a:r>
            <a:endParaRPr lang="pl-PL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r>
              <a:rPr lang="pl-PL" b="1" dirty="0" smtClean="0"/>
              <a:t>Wsparcie</a:t>
            </a:r>
            <a:r>
              <a:rPr lang="pl-PL" dirty="0" smtClean="0"/>
              <a:t> polskich naukowców w przygotowywaniu wniosków grantowych </a:t>
            </a:r>
            <a:endParaRPr lang="pl-PL" dirty="0"/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Idea: </a:t>
            </a:r>
            <a:r>
              <a:rPr lang="pl-PL" b="1" dirty="0" smtClean="0"/>
              <a:t>dobry pomysł </a:t>
            </a:r>
            <a:r>
              <a:rPr lang="pl-PL" dirty="0" smtClean="0"/>
              <a:t>na badania + </a:t>
            </a:r>
            <a:r>
              <a:rPr lang="pl-PL" b="1" dirty="0" smtClean="0"/>
              <a:t>dobry wniosek</a:t>
            </a:r>
          </a:p>
          <a:p>
            <a:endParaRPr lang="pl-PL" dirty="0"/>
          </a:p>
          <a:p>
            <a:r>
              <a:rPr lang="pl-PL" b="1" dirty="0" smtClean="0">
                <a:solidFill>
                  <a:srgbClr val="FF0000"/>
                </a:solidFill>
              </a:rPr>
              <a:t>Jak ją zrealizować?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Niedoświadczonym naukowcom</a:t>
            </a:r>
            <a:br>
              <a:rPr lang="pl-PL" dirty="0" smtClean="0"/>
            </a:br>
            <a:r>
              <a:rPr lang="pl-PL" dirty="0" smtClean="0"/>
              <a:t>pomogą doświadczeni eksperci</a:t>
            </a:r>
          </a:p>
          <a:p>
            <a:endParaRPr lang="pl-PL" dirty="0"/>
          </a:p>
        </p:txBody>
      </p:sp>
      <p:pic>
        <p:nvPicPr>
          <p:cNvPr id="6" name="Picture 2" descr="https://encrypted-tbn1.gstatic.com/images?q=tbn:ANd9GcQQlXEsISloHG_jvyOHxz8bESQip1Sc4zI0Z5AYW8z2epZr8i2y"/>
          <p:cNvPicPr>
            <a:picLocks noChangeAspect="1" noChangeArrowheads="1"/>
          </p:cNvPicPr>
          <p:nvPr/>
        </p:nvPicPr>
        <p:blipFill>
          <a:blip r:embed="rId2" cstate="print"/>
          <a:srcRect l="19656" r="13817"/>
          <a:stretch>
            <a:fillRect/>
          </a:stretch>
        </p:blipFill>
        <p:spPr bwMode="auto">
          <a:xfrm>
            <a:off x="6960018" y="4365104"/>
            <a:ext cx="1788446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rostokąt 5"/>
          <p:cNvSpPr/>
          <p:nvPr/>
        </p:nvSpPr>
        <p:spPr>
          <a:xfrm>
            <a:off x="7292467" y="6581001"/>
            <a:ext cx="1851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err="1" smtClean="0">
                <a:solidFill>
                  <a:schemeClr val="bg1">
                    <a:lumMod val="65000"/>
                  </a:schemeClr>
                </a:solidFill>
              </a:rPr>
              <a:t>zdj</a:t>
            </a:r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</a:rPr>
              <a:t>.: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http://www.flickr.com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Akcja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0000FF"/>
                </a:solidFill>
              </a:rPr>
              <a:t>Więcej Dobrej Nauki</a:t>
            </a:r>
            <a:endParaRPr lang="pl-PL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254888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pl-PL" sz="2600" dirty="0" smtClean="0"/>
              <a:t>Wymyśliłem ją i zapowiedziałem kandydując w plebiscycie </a:t>
            </a:r>
            <a:br>
              <a:rPr lang="pl-PL" sz="2600" dirty="0" smtClean="0"/>
            </a:br>
            <a:r>
              <a:rPr lang="pl-PL" sz="2600" b="1" dirty="0" smtClean="0"/>
              <a:t>„Polacy z Werwą”</a:t>
            </a:r>
            <a:endParaRPr lang="pl-PL" sz="2600" dirty="0" smtClean="0"/>
          </a:p>
          <a:p>
            <a:pPr>
              <a:spcBef>
                <a:spcPts val="1800"/>
              </a:spcBef>
            </a:pPr>
            <a:r>
              <a:rPr lang="pl-PL" sz="2600" dirty="0" smtClean="0"/>
              <a:t>Ostateczny plan to wynik dyskusji z:</a:t>
            </a:r>
          </a:p>
          <a:p>
            <a:pPr marL="712788" lvl="1" indent="-357188">
              <a:spcBef>
                <a:spcPts val="1000"/>
              </a:spcBef>
            </a:pPr>
            <a:r>
              <a:rPr lang="pl-PL" sz="2200" dirty="0" smtClean="0"/>
              <a:t>uczestnikami konferencji „Inter-Mix 2013” w Pułtusku </a:t>
            </a:r>
            <a:br>
              <a:rPr lang="pl-PL" sz="2200" dirty="0" smtClean="0"/>
            </a:br>
            <a:r>
              <a:rPr lang="pl-PL" sz="2200" dirty="0" smtClean="0"/>
              <a:t>(</a:t>
            </a:r>
            <a:r>
              <a:rPr lang="pl-PL" sz="2200" dirty="0" smtClean="0">
                <a:hlinkClick r:id="rId2"/>
              </a:rPr>
              <a:t>http://inter-mix2013.klub-fnp.pl/</a:t>
            </a:r>
            <a:r>
              <a:rPr lang="pl-PL" sz="2200" dirty="0" smtClean="0"/>
              <a:t>) </a:t>
            </a:r>
          </a:p>
          <a:p>
            <a:pPr marL="712788" lvl="1" indent="-357188">
              <a:spcBef>
                <a:spcPts val="1000"/>
              </a:spcBef>
            </a:pPr>
            <a:r>
              <a:rPr lang="pl-PL" sz="2200" dirty="0" smtClean="0"/>
              <a:t>członkami mojej grupy </a:t>
            </a:r>
            <a:r>
              <a:rPr lang="pl-PL" sz="2200" dirty="0" smtClean="0"/>
              <a:t>badawczej i kolegami/koleżankami z MIBMiK</a:t>
            </a:r>
            <a:endParaRPr lang="pl-PL" sz="2200" dirty="0" smtClean="0"/>
          </a:p>
          <a:p>
            <a:pPr marL="712788" lvl="1" indent="-357188">
              <a:spcBef>
                <a:spcPts val="1000"/>
              </a:spcBef>
            </a:pPr>
            <a:r>
              <a:rPr lang="pl-PL" sz="2200" dirty="0" smtClean="0"/>
              <a:t>z dyrektorem </a:t>
            </a:r>
            <a:r>
              <a:rPr lang="pl-PL" sz="2200" dirty="0" err="1" smtClean="0"/>
              <a:t>MIBMiK</a:t>
            </a:r>
            <a:r>
              <a:rPr lang="pl-PL" sz="2200" dirty="0" smtClean="0"/>
              <a:t>  prof. Jackiem Kuźnickim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4293096"/>
            <a:ext cx="5256584" cy="1975009"/>
          </a:xfrm>
          <a:prstGeom prst="wedgeRoundRectCallout">
            <a:avLst>
              <a:gd name="adj1" fmla="val -70975"/>
              <a:gd name="adj2" fmla="val 68981"/>
              <a:gd name="adj3" fmla="val 16667"/>
            </a:avLst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pl-PL" sz="2200" dirty="0" smtClean="0"/>
              <a:t>Dziękuję wszystkim, którzy wspierali mnie</a:t>
            </a:r>
            <a:br>
              <a:rPr lang="pl-PL" sz="2200" dirty="0" smtClean="0"/>
            </a:br>
            <a:r>
              <a:rPr lang="pl-PL" sz="2200" dirty="0" smtClean="0"/>
              <a:t>i głosowali na moją kandydaturę </a:t>
            </a:r>
            <a:br>
              <a:rPr lang="pl-PL" sz="2200" dirty="0" smtClean="0"/>
            </a:br>
            <a:r>
              <a:rPr lang="pl-PL" sz="2200" dirty="0" smtClean="0"/>
              <a:t>w plebiscycie „Polacy z Werwą”, </a:t>
            </a:r>
            <a:br>
              <a:rPr lang="pl-PL" sz="2200" dirty="0" smtClean="0"/>
            </a:br>
            <a:r>
              <a:rPr lang="pl-PL" sz="2200" dirty="0" smtClean="0"/>
              <a:t>bo dzięki nagrodzie od Sponsora (Orlen)</a:t>
            </a:r>
            <a:br>
              <a:rPr lang="pl-PL" sz="2200" dirty="0" smtClean="0"/>
            </a:br>
            <a:r>
              <a:rPr lang="pl-PL" sz="2200" dirty="0" smtClean="0"/>
              <a:t>mam środki na sfinansowanie tej akcji!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4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355600" indent="-355600">
              <a:tabLst>
                <a:tab pos="1793875" algn="l"/>
              </a:tabLst>
            </a:pPr>
            <a:r>
              <a:rPr lang="pl-PL" sz="2600" b="1" dirty="0" smtClean="0">
                <a:solidFill>
                  <a:srgbClr val="FF0000"/>
                </a:solidFill>
              </a:rPr>
              <a:t>Dla kogo? </a:t>
            </a:r>
            <a:br>
              <a:rPr lang="pl-PL" sz="2600" b="1" dirty="0" smtClean="0">
                <a:solidFill>
                  <a:srgbClr val="FF0000"/>
                </a:solidFill>
              </a:rPr>
            </a:br>
            <a:r>
              <a:rPr lang="pl-PL" sz="2600" dirty="0" smtClean="0"/>
              <a:t>Naukowcy z niewielkim doświadczeniem grantowym, niezależnie od wieku, dyscypliny i miejsca pracy, którzy: </a:t>
            </a:r>
            <a:br>
              <a:rPr lang="pl-PL" sz="2600" dirty="0" smtClean="0"/>
            </a:br>
            <a:endParaRPr lang="pl-PL" sz="1000" dirty="0" smtClean="0"/>
          </a:p>
          <a:p>
            <a:pPr marL="992188" indent="-450850">
              <a:spcBef>
                <a:spcPts val="1800"/>
              </a:spcBef>
              <a:buFont typeface="+mj-lt"/>
              <a:buAutoNum type="arabicPeriod"/>
            </a:pPr>
            <a:r>
              <a:rPr lang="pl-PL" sz="2600" dirty="0" smtClean="0"/>
              <a:t>złożyli już </a:t>
            </a:r>
            <a:r>
              <a:rPr lang="pl-PL" sz="2600" b="1" dirty="0" smtClean="0"/>
              <a:t>wniosek grantowy</a:t>
            </a:r>
            <a:r>
              <a:rPr lang="pl-PL" sz="2600" dirty="0" smtClean="0"/>
              <a:t> </a:t>
            </a:r>
            <a:br>
              <a:rPr lang="pl-PL" sz="2600" dirty="0" smtClean="0"/>
            </a:br>
            <a:r>
              <a:rPr lang="pl-PL" sz="2600" dirty="0" smtClean="0"/>
              <a:t>ale został on </a:t>
            </a:r>
            <a:r>
              <a:rPr lang="pl-PL" sz="2600" b="1" dirty="0" smtClean="0"/>
              <a:t>odrzucony</a:t>
            </a:r>
          </a:p>
          <a:p>
            <a:pPr marL="992188" indent="-450850">
              <a:spcBef>
                <a:spcPts val="1800"/>
              </a:spcBef>
              <a:buFont typeface="+mj-lt"/>
              <a:buAutoNum type="arabicPeriod"/>
            </a:pPr>
            <a:r>
              <a:rPr lang="pl-PL" sz="2600" dirty="0" smtClean="0"/>
              <a:t>nie wiedzą jak </a:t>
            </a:r>
            <a:r>
              <a:rPr lang="pl-PL" sz="2600" b="1" dirty="0" smtClean="0"/>
              <a:t>poprawić wniosek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poradzić sobie z krytycznymi recenzjami</a:t>
            </a:r>
          </a:p>
          <a:p>
            <a:pPr marL="992188" indent="-450850">
              <a:spcBef>
                <a:spcPts val="1800"/>
              </a:spcBef>
              <a:buFont typeface="+mj-lt"/>
              <a:buAutoNum type="arabicPeriod"/>
            </a:pPr>
            <a:r>
              <a:rPr lang="pl-PL" sz="2600" dirty="0" smtClean="0"/>
              <a:t>nie wiedzą lub nie mają do kogo </a:t>
            </a:r>
            <a:br>
              <a:rPr lang="pl-PL" sz="2600" dirty="0" smtClean="0"/>
            </a:br>
            <a:r>
              <a:rPr lang="pl-PL" sz="2600" b="1" dirty="0" smtClean="0"/>
              <a:t>zwrócić się o pomoc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dirty="0" smtClean="0">
                <a:solidFill>
                  <a:srgbClr val="FF0000"/>
                </a:solidFill>
              </a:rPr>
              <a:t>Akcja</a:t>
            </a:r>
            <a:r>
              <a:rPr lang="pl-PL" b="1" dirty="0" smtClean="0"/>
              <a:t> </a:t>
            </a:r>
            <a:r>
              <a:rPr lang="pl-PL" b="1" dirty="0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marL="360363" indent="-360363"/>
            <a:r>
              <a:rPr lang="pl-PL" sz="2600" b="1" dirty="0" smtClean="0">
                <a:solidFill>
                  <a:srgbClr val="FF0000"/>
                </a:solidFill>
              </a:rPr>
              <a:t>UWAGA</a:t>
            </a:r>
            <a:r>
              <a:rPr lang="pl-PL" sz="2600" dirty="0" smtClean="0">
                <a:solidFill>
                  <a:srgbClr val="FF0000"/>
                </a:solidFill>
              </a:rPr>
              <a:t>: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to </a:t>
            </a:r>
            <a:r>
              <a:rPr lang="pl-PL" sz="2600" b="1" dirty="0" smtClean="0"/>
              <a:t>nie</a:t>
            </a:r>
            <a:r>
              <a:rPr lang="pl-PL" sz="2600" dirty="0" smtClean="0"/>
              <a:t> są warsztaty pod hasłem </a:t>
            </a:r>
            <a:br>
              <a:rPr lang="pl-PL" sz="2600" dirty="0" smtClean="0"/>
            </a:br>
            <a:r>
              <a:rPr lang="pl-PL" sz="2600" dirty="0" smtClean="0"/>
              <a:t>„jak napisać mój pierwszy grant”!</a:t>
            </a:r>
            <a:br>
              <a:rPr lang="pl-PL" sz="2600" dirty="0" smtClean="0"/>
            </a:br>
            <a:endParaRPr lang="pl-PL" sz="2600" dirty="0" smtClean="0"/>
          </a:p>
          <a:p>
            <a:r>
              <a:rPr lang="pl-PL" sz="2600" b="1" dirty="0" smtClean="0">
                <a:solidFill>
                  <a:srgbClr val="FF0000"/>
                </a:solidFill>
              </a:rPr>
              <a:t>UWAGA</a:t>
            </a:r>
            <a:r>
              <a:rPr lang="pl-PL" sz="2600" dirty="0" smtClean="0">
                <a:solidFill>
                  <a:srgbClr val="FF0000"/>
                </a:solidFill>
              </a:rPr>
              <a:t>:</a:t>
            </a:r>
            <a:r>
              <a:rPr lang="pl-PL" sz="2600" dirty="0" smtClean="0"/>
              <a:t> </a:t>
            </a:r>
            <a:br>
              <a:rPr lang="pl-PL" sz="2600" dirty="0" smtClean="0"/>
            </a:br>
            <a:r>
              <a:rPr lang="pl-PL" sz="2600" dirty="0" smtClean="0"/>
              <a:t>akcja </a:t>
            </a:r>
            <a:r>
              <a:rPr lang="pl-PL" sz="2600" b="1" dirty="0" smtClean="0"/>
              <a:t>nie</a:t>
            </a:r>
            <a:r>
              <a:rPr lang="pl-PL" sz="2600" dirty="0" smtClean="0"/>
              <a:t> </a:t>
            </a:r>
            <a:r>
              <a:rPr lang="pl-PL" sz="2600" b="1" dirty="0" smtClean="0"/>
              <a:t>dotyczy</a:t>
            </a:r>
            <a:r>
              <a:rPr lang="pl-PL" sz="2600" dirty="0" smtClean="0"/>
              <a:t> </a:t>
            </a:r>
            <a:r>
              <a:rPr lang="pl-PL" sz="2600" b="1" dirty="0" smtClean="0"/>
              <a:t>wniosków aktualnie rozpatrywanych</a:t>
            </a:r>
            <a:r>
              <a:rPr lang="pl-PL" sz="2600" dirty="0" smtClean="0"/>
              <a:t/>
            </a:r>
            <a:br>
              <a:rPr lang="pl-PL" sz="2600" dirty="0" smtClean="0"/>
            </a:br>
            <a:endParaRPr lang="pl-PL" sz="2600" dirty="0" smtClean="0"/>
          </a:p>
          <a:p>
            <a:r>
              <a:rPr lang="pl-PL" sz="2600" dirty="0" smtClean="0"/>
              <a:t>Praca będzie polegała na </a:t>
            </a:r>
            <a:r>
              <a:rPr lang="pl-PL" sz="2600" b="1" dirty="0" smtClean="0"/>
              <a:t>poprawianiu </a:t>
            </a:r>
            <a:br>
              <a:rPr lang="pl-PL" sz="2600" b="1" dirty="0" smtClean="0"/>
            </a:br>
            <a:r>
              <a:rPr lang="pl-PL" sz="2600" b="1" dirty="0" smtClean="0"/>
              <a:t>wniosków grantowych już wcześniej napisanych </a:t>
            </a:r>
            <a:br>
              <a:rPr lang="pl-PL" sz="2600" b="1" dirty="0" smtClean="0"/>
            </a:br>
            <a:r>
              <a:rPr lang="pl-PL" sz="2600" dirty="0" smtClean="0"/>
              <a:t>i krytycznie ocenionych przez recenzentów</a:t>
            </a:r>
          </a:p>
          <a:p>
            <a:endParaRPr lang="pl-PL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Autofit/>
          </a:bodyPr>
          <a:lstStyle/>
          <a:p>
            <a:pPr marL="360363" indent="-360363"/>
            <a:r>
              <a:rPr lang="pl-PL" sz="2600" dirty="0" smtClean="0"/>
              <a:t>Planowana liczba uczestników ≤ 100</a:t>
            </a:r>
            <a:br>
              <a:rPr lang="pl-PL" sz="2600" dirty="0" smtClean="0"/>
            </a:br>
            <a:r>
              <a:rPr lang="pl-PL" sz="2600" dirty="0" smtClean="0"/>
              <a:t>będzie zależeć od: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liczby zainteresowanych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rozkładu zainteresowanych między dziedziny 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dostępności ekspertów z poszczególnych dziedzin</a:t>
            </a:r>
          </a:p>
          <a:p>
            <a:pPr marL="0" indent="0">
              <a:buNone/>
            </a:pPr>
            <a:endParaRPr lang="pl-PL" sz="2600" dirty="0"/>
          </a:p>
          <a:p>
            <a:pPr marL="360363" indent="-360363"/>
            <a:r>
              <a:rPr lang="pl-PL" sz="2600" dirty="0"/>
              <a:t>N</a:t>
            </a:r>
            <a:r>
              <a:rPr lang="pl-PL" sz="2600" dirty="0" smtClean="0"/>
              <a:t>a warsztaty preferencyjnie zapraszane będą osoby: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które nadeślą zgłoszenie wcześniej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których wniosek będzie najlepiej pasował  do konwencji akcji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z małych i średnich ośrodków badawczych</a:t>
            </a:r>
          </a:p>
          <a:p>
            <a:pPr lvl="1">
              <a:buFont typeface="Calibri" pitchFamily="34" charset="0"/>
              <a:buChar char="‐"/>
            </a:pPr>
            <a:r>
              <a:rPr lang="pl-PL" sz="2200" dirty="0" smtClean="0"/>
              <a:t>na wczesnych etapach kariery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x\prezentacje\2014.Werwa.Akcja.Wiecej.Dobrej.Nauki\pixabay\poland-151461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26" y="3140968"/>
            <a:ext cx="3667548" cy="340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Etap 1  </a:t>
            </a:r>
            <a:r>
              <a:rPr lang="pl-PL" sz="2200" b="1" dirty="0" smtClean="0"/>
              <a:t>Seria spotkań w wybranych ośrodkach </a:t>
            </a:r>
          </a:p>
          <a:p>
            <a:pPr marL="0" indent="0">
              <a:buNone/>
            </a:pPr>
            <a:r>
              <a:rPr lang="pl-PL" sz="2200" dirty="0" smtClean="0"/>
              <a:t>- wskazówki odnośnie pisania grantów </a:t>
            </a:r>
            <a:br>
              <a:rPr lang="pl-PL" sz="2200" dirty="0" smtClean="0"/>
            </a:br>
            <a:r>
              <a:rPr lang="pl-PL" sz="2200" dirty="0" smtClean="0"/>
              <a:t>- zachęta do aplikowania o wzięcie udziału w warsztatach  </a:t>
            </a:r>
            <a:br>
              <a:rPr lang="pl-PL" sz="2200" dirty="0" smtClean="0"/>
            </a:br>
            <a:r>
              <a:rPr lang="pl-PL" sz="2200" dirty="0" smtClean="0"/>
              <a:t>- zebranie sugestii od uczestników</a:t>
            </a:r>
          </a:p>
          <a:p>
            <a:pPr marL="0" indent="0">
              <a:buNone/>
            </a:pPr>
            <a:endParaRPr lang="pl-PL" sz="22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r>
              <a:rPr lang="pl-PL" b="1" smtClean="0">
                <a:solidFill>
                  <a:srgbClr val="FF0000"/>
                </a:solidFill>
              </a:rPr>
              <a:t>Akcja</a:t>
            </a:r>
            <a:r>
              <a:rPr lang="pl-PL" b="1" smtClean="0"/>
              <a:t> </a:t>
            </a:r>
            <a:r>
              <a:rPr lang="pl-PL" b="1" smtClean="0">
                <a:solidFill>
                  <a:srgbClr val="0000FF"/>
                </a:solidFill>
              </a:rPr>
              <a:t>Więcej Dobrej Nauki</a:t>
            </a:r>
            <a:endParaRPr lang="pl-PL" b="1" dirty="0"/>
          </a:p>
        </p:txBody>
      </p:sp>
      <p:sp>
        <p:nvSpPr>
          <p:cNvPr id="7" name="Objaśnienie prostokątne 6"/>
          <p:cNvSpPr/>
          <p:nvPr/>
        </p:nvSpPr>
        <p:spPr>
          <a:xfrm>
            <a:off x="1475656" y="5720507"/>
            <a:ext cx="1548000" cy="576000"/>
          </a:xfrm>
          <a:prstGeom prst="wedgeRectCallout">
            <a:avLst>
              <a:gd name="adj1" fmla="val 147106"/>
              <a:gd name="adj2" fmla="val -8833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Częstochowa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26.02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bjaśnienie prostokątne 7"/>
          <p:cNvSpPr/>
          <p:nvPr/>
        </p:nvSpPr>
        <p:spPr>
          <a:xfrm flipH="1">
            <a:off x="611560" y="3719078"/>
            <a:ext cx="1548000" cy="576000"/>
          </a:xfrm>
          <a:prstGeom prst="wedgeRectCallout">
            <a:avLst>
              <a:gd name="adj1" fmla="val -103914"/>
              <a:gd name="adj2" fmla="val -110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Szczecin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03.03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bjaśnienie prostokątne 8"/>
          <p:cNvSpPr/>
          <p:nvPr/>
        </p:nvSpPr>
        <p:spPr>
          <a:xfrm>
            <a:off x="6660232" y="2997016"/>
            <a:ext cx="1548000" cy="576000"/>
          </a:xfrm>
          <a:prstGeom prst="wedgeRectCallout">
            <a:avLst>
              <a:gd name="adj1" fmla="val -164556"/>
              <a:gd name="adj2" fmla="val 9090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Olsztyn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31.03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bjaśnienie prostokątne 9"/>
          <p:cNvSpPr/>
          <p:nvPr/>
        </p:nvSpPr>
        <p:spPr>
          <a:xfrm>
            <a:off x="6407262" y="5805264"/>
            <a:ext cx="1548000" cy="576000"/>
          </a:xfrm>
          <a:prstGeom prst="wedgeRectCallout">
            <a:avLst>
              <a:gd name="adj1" fmla="val -105509"/>
              <a:gd name="adj2" fmla="val -253582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Siedlce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05.03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bjaśnienie prostokątne 10"/>
          <p:cNvSpPr/>
          <p:nvPr/>
        </p:nvSpPr>
        <p:spPr>
          <a:xfrm>
            <a:off x="6660232" y="4077104"/>
            <a:ext cx="1548000" cy="576000"/>
          </a:xfrm>
          <a:prstGeom prst="wedgeRectCallout">
            <a:avLst>
              <a:gd name="adj1" fmla="val -98848"/>
              <a:gd name="adj2" fmla="val -29401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Białystok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26.03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Prostokąt 4"/>
          <p:cNvSpPr/>
          <p:nvPr/>
        </p:nvSpPr>
        <p:spPr>
          <a:xfrm>
            <a:off x="4283968" y="6550641"/>
            <a:ext cx="1571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err="1" smtClean="0">
                <a:solidFill>
                  <a:schemeClr val="bg1">
                    <a:lumMod val="65000"/>
                  </a:schemeClr>
                </a:solidFill>
              </a:rPr>
              <a:t>Zdj</a:t>
            </a:r>
            <a:r>
              <a:rPr lang="pl-PL" sz="1100" dirty="0" smtClean="0">
                <a:solidFill>
                  <a:schemeClr val="bg1">
                    <a:lumMod val="65000"/>
                  </a:schemeClr>
                </a:solidFill>
              </a:rPr>
              <a:t>.: 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http://pixabay.com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2206" y="6597352"/>
            <a:ext cx="2856014" cy="260648"/>
          </a:xfrm>
        </p:spPr>
        <p:txBody>
          <a:bodyPr/>
          <a:lstStyle/>
          <a:p>
            <a:pPr algn="l"/>
            <a:r>
              <a:rPr lang="pl-PL" smtClean="0"/>
              <a:t>Janusz Bujnicki: Akcja Więcej Dobrej Nauki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office-ppt-template-024</Template>
  <TotalTime>4031</TotalTime>
  <Words>1902</Words>
  <Application>Microsoft Office PowerPoint</Application>
  <PresentationFormat>On-screen Show (4:3)</PresentationFormat>
  <Paragraphs>464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</vt:lpstr>
      <vt:lpstr>PowerPoint Presentation</vt:lpstr>
      <vt:lpstr>Plan dzisiejszego spotkania:</vt:lpstr>
      <vt:lpstr>Akcja Więcej Dobrej Nauki</vt:lpstr>
      <vt:lpstr>Akcja Więcej Dobrej Nauki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Janusz M. Bujnicki</dc:creator>
  <cp:lastModifiedBy>Janusz M. Bujnicki</cp:lastModifiedBy>
  <cp:revision>293</cp:revision>
  <dcterms:created xsi:type="dcterms:W3CDTF">2014-02-23T17:05:10Z</dcterms:created>
  <dcterms:modified xsi:type="dcterms:W3CDTF">2014-04-02T22:10:07Z</dcterms:modified>
</cp:coreProperties>
</file>